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7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9" r:id="rId17"/>
    <p:sldId id="272" r:id="rId18"/>
    <p:sldId id="280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-75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M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B3DC20-F97F-487B-AC79-0E711F67BDD7}" type="datetimeFigureOut">
              <a:rPr lang="en-MY" smtClean="0"/>
              <a:pPr/>
              <a:t>30/9/2014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0BDB47D-F319-404A-9419-E5F3C6344812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354" y="1237067"/>
            <a:ext cx="896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Roboto Th" pitchFamily="2" charset="0"/>
                <a:ea typeface="Roboto Th" pitchFamily="2" charset="0"/>
              </a:rPr>
              <a:t>EXISTING STRUCTURES &amp; MATERIALITY </a:t>
            </a:r>
            <a:endParaRPr lang="en-MY" sz="5400" dirty="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808" y="406070"/>
            <a:ext cx="490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>
                <a:latin typeface="Roboto Th" pitchFamily="2" charset="0"/>
                <a:ea typeface="Roboto Th" pitchFamily="2" charset="0"/>
              </a:rPr>
              <a:t>SITE ANALYSIS</a:t>
            </a:r>
          </a:p>
          <a:p>
            <a:pPr algn="ctr"/>
            <a:r>
              <a:rPr lang="en-MY" sz="2400" dirty="0" smtClean="0">
                <a:latin typeface="Roboto Th" pitchFamily="2" charset="0"/>
                <a:ea typeface="Roboto Th" pitchFamily="2" charset="0"/>
              </a:rPr>
              <a:t>ALLAN’S WATER, FRASERS HILL</a:t>
            </a:r>
            <a:endParaRPr lang="en-MY" sz="2400" dirty="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9201" y="3126286"/>
            <a:ext cx="3459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Roboto Th"/>
              </a:rPr>
              <a:t>Group Members</a:t>
            </a:r>
          </a:p>
          <a:p>
            <a:r>
              <a:rPr lang="en-US" sz="2000" dirty="0" smtClean="0">
                <a:latin typeface="Roboto Th"/>
              </a:rPr>
              <a:t>Adrian </a:t>
            </a:r>
            <a:r>
              <a:rPr lang="en-US" sz="2000" dirty="0" err="1" smtClean="0">
                <a:latin typeface="Roboto Th"/>
              </a:rPr>
              <a:t>Seow</a:t>
            </a:r>
            <a:r>
              <a:rPr lang="en-US" sz="2000" dirty="0" smtClean="0">
                <a:latin typeface="Roboto Th"/>
              </a:rPr>
              <a:t> Chen </a:t>
            </a:r>
            <a:r>
              <a:rPr lang="en-US" sz="2000" dirty="0" err="1" smtClean="0">
                <a:latin typeface="Roboto Th"/>
              </a:rPr>
              <a:t>Wah</a:t>
            </a:r>
            <a:endParaRPr lang="en-US" sz="2000" dirty="0" smtClean="0">
              <a:latin typeface="Roboto Th"/>
            </a:endParaRPr>
          </a:p>
          <a:p>
            <a:r>
              <a:rPr lang="en-US" sz="2000" dirty="0" smtClean="0">
                <a:latin typeface="Roboto Th"/>
              </a:rPr>
              <a:t>Tang </a:t>
            </a:r>
            <a:r>
              <a:rPr lang="en-US" sz="2000" dirty="0" err="1" smtClean="0">
                <a:latin typeface="Roboto Th"/>
              </a:rPr>
              <a:t>Kar</a:t>
            </a:r>
            <a:r>
              <a:rPr lang="en-US" sz="2000" dirty="0" smtClean="0">
                <a:latin typeface="Roboto Th"/>
              </a:rPr>
              <a:t> Jun </a:t>
            </a:r>
          </a:p>
          <a:p>
            <a:r>
              <a:rPr lang="en-US" sz="2000" dirty="0" err="1" smtClean="0">
                <a:latin typeface="Roboto Th"/>
              </a:rPr>
              <a:t>Pua</a:t>
            </a:r>
            <a:r>
              <a:rPr lang="en-US" sz="2000" dirty="0" smtClean="0">
                <a:latin typeface="Roboto Th"/>
              </a:rPr>
              <a:t> </a:t>
            </a:r>
            <a:r>
              <a:rPr lang="en-US" sz="2000" dirty="0" err="1" smtClean="0">
                <a:latin typeface="Roboto Th"/>
              </a:rPr>
              <a:t>Zhi</a:t>
            </a:r>
            <a:r>
              <a:rPr lang="en-US" sz="2000" dirty="0" smtClean="0">
                <a:latin typeface="Roboto Th"/>
              </a:rPr>
              <a:t> Qin</a:t>
            </a:r>
          </a:p>
          <a:p>
            <a:r>
              <a:rPr lang="en-MY" sz="2000" dirty="0">
                <a:latin typeface="Roboto Th" pitchFamily="2" charset="0"/>
                <a:ea typeface="Roboto Th" pitchFamily="2" charset="0"/>
              </a:rPr>
              <a:t>El </a:t>
            </a:r>
            <a:r>
              <a:rPr lang="en-MY" sz="2000" dirty="0" err="1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2000" dirty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2000" dirty="0"/>
              <a:t> </a:t>
            </a:r>
            <a:endParaRPr lang="en-MY" sz="2000" dirty="0">
              <a:latin typeface="Roboto Th" pitchFamily="2" charset="0"/>
              <a:ea typeface="Roboto Th" pitchFamily="2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Roboto Th"/>
            </a:endParaRPr>
          </a:p>
          <a:p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</p:spTree>
    <p:extLst>
      <p:ext uri="{BB962C8B-B14F-4D97-AF65-F5344CB8AC3E}">
        <p14:creationId xmlns:p14="http://schemas.microsoft.com/office/powerpoint/2010/main" val="399972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7497" y="204351"/>
            <a:ext cx="3142299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8</a:t>
            </a:r>
            <a:r>
              <a:rPr lang="en-US" dirty="0" smtClean="0">
                <a:latin typeface="Roboto Th"/>
              </a:rPr>
              <a:t>. Roofing</a:t>
            </a:r>
            <a:endParaRPr lang="en-MY" dirty="0">
              <a:latin typeface="Roboto Th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27" y="2095310"/>
            <a:ext cx="4686300" cy="4129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584165" y="428547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latin typeface="Roboto Th"/>
              </a:rPr>
              <a:t>Suitability </a:t>
            </a:r>
            <a:r>
              <a:rPr lang="en-US" sz="2000" dirty="0">
                <a:latin typeface="Roboto Th"/>
              </a:rPr>
              <a:t>of material: Clay roof tiles are fire-proof, as well as being impervious to the kinds of rot, mold, and water damage that can destroy other roofing materials</a:t>
            </a:r>
            <a:r>
              <a:rPr lang="en-US" sz="2600" dirty="0">
                <a:latin typeface="Roboto Th"/>
              </a:rPr>
              <a:t>. </a:t>
            </a:r>
            <a:endParaRPr lang="en-MY" sz="2600" dirty="0">
              <a:latin typeface="Roboto T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97" y="902632"/>
            <a:ext cx="332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 Th"/>
              </a:rPr>
              <a:t>Material: Clay </a:t>
            </a:r>
            <a:r>
              <a:rPr lang="en-US" sz="2000" dirty="0" smtClean="0">
                <a:latin typeface="Roboto Th"/>
              </a:rPr>
              <a:t>Tile</a:t>
            </a:r>
            <a:endParaRPr lang="en-MY" sz="2000" dirty="0">
              <a:latin typeface="Roboto 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656" y="3637335"/>
            <a:ext cx="3387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Roboto Th"/>
              </a:rPr>
              <a:t>Timeline : </a:t>
            </a:r>
            <a:r>
              <a:rPr lang="en-US" sz="2000" dirty="0">
                <a:latin typeface="Roboto Th"/>
              </a:rPr>
              <a:t>Looking at </a:t>
            </a:r>
            <a:r>
              <a:rPr lang="en-US" sz="2000" dirty="0" smtClean="0">
                <a:latin typeface="Roboto Th"/>
              </a:rPr>
              <a:t>the </a:t>
            </a:r>
            <a:r>
              <a:rPr lang="en-US" sz="2000" dirty="0">
                <a:latin typeface="Roboto Th"/>
              </a:rPr>
              <a:t>weather condition on our site, Clay tile could be the best option as roofing material simply because it’s </a:t>
            </a:r>
            <a:r>
              <a:rPr lang="en-US" sz="2000" dirty="0" smtClean="0">
                <a:latin typeface="Roboto Th"/>
              </a:rPr>
              <a:t>durable </a:t>
            </a:r>
            <a:r>
              <a:rPr lang="en-US" sz="2000" dirty="0">
                <a:latin typeface="Roboto Th"/>
              </a:rPr>
              <a:t>and long-lasting which make it able to resist </a:t>
            </a:r>
            <a:r>
              <a:rPr lang="en-US" sz="2000" dirty="0" smtClean="0">
                <a:latin typeface="Roboto Th"/>
              </a:rPr>
              <a:t>decay </a:t>
            </a:r>
            <a:r>
              <a:rPr lang="en-US" sz="2000" dirty="0">
                <a:latin typeface="Roboto Th"/>
              </a:rPr>
              <a:t>for a long period of time.</a:t>
            </a:r>
            <a:endParaRPr lang="en-MY" sz="2000" dirty="0">
              <a:latin typeface="Roboto 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4822" y="2551339"/>
            <a:ext cx="28553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Roboto Th"/>
              </a:rPr>
              <a:t>Usability of material: It has a single roll rather than being totally flat. It can be installed on low pitches with gauge variability, whilst offering the attractiveness of “fine cornet” tile guaranteed weather-tightness</a:t>
            </a:r>
            <a:endParaRPr lang="en-MY" sz="2000" dirty="0">
              <a:latin typeface="Roboto T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97" y="1544454"/>
            <a:ext cx="3392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Roboto Th"/>
              </a:rPr>
              <a:t>Strength: </a:t>
            </a:r>
            <a:r>
              <a:rPr lang="en-US" sz="2000" dirty="0" smtClean="0">
                <a:latin typeface="Roboto Th"/>
              </a:rPr>
              <a:t>Long lasting and a very good heat insulator making the inside cooling </a:t>
            </a:r>
            <a:endParaRPr lang="en-MY" sz="2000" dirty="0">
              <a:latin typeface="Roboto Th"/>
            </a:endParaRPr>
          </a:p>
        </p:txBody>
      </p:sp>
      <p:pic>
        <p:nvPicPr>
          <p:cNvPr id="3074" name="Picture 2" descr="C:\Users\Roku\Desktop\FRASERHILL\New folder\005 - Copy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48612"/>
            <a:ext cx="173355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7497" y="204351"/>
            <a:ext cx="5411046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9</a:t>
            </a:r>
            <a:r>
              <a:rPr lang="en-US" dirty="0" smtClean="0">
                <a:latin typeface="Roboto Th"/>
              </a:rPr>
              <a:t>. Roof structure</a:t>
            </a:r>
            <a:endParaRPr lang="en-MY" dirty="0">
              <a:latin typeface="Roboto Th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8" y="701198"/>
            <a:ext cx="3224841" cy="288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11" y="2761439"/>
            <a:ext cx="4193325" cy="34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75736" y="39975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latin typeface="Roboto Th"/>
              </a:rPr>
              <a:t>Timeline </a:t>
            </a:r>
            <a:r>
              <a:rPr lang="en-US" sz="2000" dirty="0">
                <a:latin typeface="Roboto Th"/>
              </a:rPr>
              <a:t>Course:  Over time this wood will attracts insect invaders, such as termites, and is more likely to suffer damage during violent weather or high winds. </a:t>
            </a:r>
            <a:endParaRPr lang="en-US" sz="2000" dirty="0" smtClean="0">
              <a:latin typeface="Roboto Th"/>
            </a:endParaRPr>
          </a:p>
          <a:p>
            <a:pPr lvl="0"/>
            <a:endParaRPr lang="en-MY" sz="2000" dirty="0">
              <a:latin typeface="Roboto Th"/>
            </a:endParaRPr>
          </a:p>
          <a:p>
            <a:pPr lvl="0"/>
            <a:r>
              <a:rPr lang="en-US" sz="2000" dirty="0">
                <a:latin typeface="Roboto Th"/>
              </a:rPr>
              <a:t>Suitability of material: It’s not very suitable as its highly dependent on the </a:t>
            </a:r>
            <a:r>
              <a:rPr lang="en-US" sz="2000" dirty="0" smtClean="0">
                <a:latin typeface="Roboto Th"/>
              </a:rPr>
              <a:t>weather condition. </a:t>
            </a:r>
            <a:endParaRPr lang="en-MY" sz="2000" dirty="0">
              <a:latin typeface="Roboto 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3736" y="7119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>
                <a:latin typeface="Roboto Th"/>
              </a:rPr>
              <a:t>Strength: They used heavy timbers. This gives the massive solid appearance.</a:t>
            </a:r>
            <a:endParaRPr lang="en-MY" sz="2000" dirty="0">
              <a:latin typeface="Roboto 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3736" y="177911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>
                <a:latin typeface="Roboto Th"/>
              </a:rPr>
              <a:t>Weakness: On the downside, timber is subject to rot or warp, especially if exposed to the elements.</a:t>
            </a:r>
            <a:endParaRPr lang="en-MY" sz="2000" dirty="0">
              <a:latin typeface="Roboto 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7497" y="204351"/>
            <a:ext cx="3142299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Roboto Th"/>
              </a:rPr>
              <a:t>10. Bird feeding </a:t>
            </a:r>
            <a:r>
              <a:rPr lang="en-US" sz="2800" dirty="0" err="1" smtClean="0">
                <a:latin typeface="Roboto Th"/>
              </a:rPr>
              <a:t>centre</a:t>
            </a:r>
            <a:endParaRPr lang="en-MY" sz="2800" dirty="0">
              <a:latin typeface="Roboto Th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7" y="1432936"/>
            <a:ext cx="3886200" cy="38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327572" y="73367"/>
            <a:ext cx="38473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Roboto Th"/>
              </a:rPr>
              <a:t>Fraser's </a:t>
            </a:r>
            <a:r>
              <a:rPr lang="en-US" sz="2000" dirty="0">
                <a:latin typeface="Roboto Th"/>
              </a:rPr>
              <a:t>Hill is a paradise for bird watching and photography with over 270 species of local and migratory birds flocking together here. </a:t>
            </a:r>
            <a:r>
              <a:rPr lang="en-US" sz="2000" dirty="0" smtClean="0">
                <a:latin typeface="Roboto Th"/>
              </a:rPr>
              <a:t>And at our site here is a </a:t>
            </a:r>
            <a:r>
              <a:rPr lang="en-US" sz="2000" dirty="0" err="1" smtClean="0">
                <a:latin typeface="Roboto Th"/>
              </a:rPr>
              <a:t>centre</a:t>
            </a:r>
            <a:r>
              <a:rPr lang="en-US" sz="2000" dirty="0" smtClean="0">
                <a:latin typeface="Roboto Th"/>
              </a:rPr>
              <a:t> for bird feeding and to be admired at.</a:t>
            </a:r>
            <a:endParaRPr lang="en-MY" sz="2000" dirty="0">
              <a:latin typeface="Roboto 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1263" y="444639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latin typeface="Roboto Th"/>
              </a:rPr>
              <a:t>Usability </a:t>
            </a:r>
            <a:r>
              <a:rPr lang="en-US" sz="2000" dirty="0">
                <a:latin typeface="Roboto Th"/>
              </a:rPr>
              <a:t>of material: Often, birds won't use a new house until it shows some age. Weathering also softens up the wood, making it </a:t>
            </a:r>
            <a:r>
              <a:rPr lang="en-US" sz="2000" dirty="0" smtClean="0">
                <a:latin typeface="Roboto Th"/>
              </a:rPr>
              <a:t>dangerous </a:t>
            </a:r>
            <a:r>
              <a:rPr lang="en-US" sz="2000" dirty="0">
                <a:latin typeface="Roboto Th"/>
              </a:rPr>
              <a:t>for young ones to grab hold. A painted, decorated birdhouse may be cute, but unvarnished cedar, pine or redwood will get more use.</a:t>
            </a:r>
            <a:endParaRPr lang="en-MY" sz="2000" dirty="0">
              <a:latin typeface="Roboto 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6444" y="2820835"/>
            <a:ext cx="4276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Roboto Th"/>
              </a:rPr>
              <a:t>Strength: </a:t>
            </a:r>
            <a:r>
              <a:rPr lang="en-US" sz="2000" dirty="0" smtClean="0">
                <a:latin typeface="Roboto Th"/>
              </a:rPr>
              <a:t>built for the sake of the birds?</a:t>
            </a:r>
            <a:endParaRPr lang="en-MY" sz="2000" dirty="0">
              <a:latin typeface="Roboto T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8922" y="3603061"/>
            <a:ext cx="4307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Roboto Th"/>
              </a:rPr>
              <a:t>Timeline Course:  it depends on the location of the birdhouse.</a:t>
            </a:r>
            <a:endParaRPr lang="en-MY" sz="2000" dirty="0">
              <a:latin typeface="Roboto Th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497" y="5415890"/>
            <a:ext cx="4973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Roboto Th"/>
              </a:rPr>
              <a:t>Suitability of material: T</a:t>
            </a:r>
            <a:r>
              <a:rPr lang="en-US" sz="2000" dirty="0" smtClean="0">
                <a:latin typeface="Roboto Th"/>
              </a:rPr>
              <a:t>he material used for the roof is matte with stone finishing to make the bird feeding area look natural.</a:t>
            </a:r>
            <a:endParaRPr lang="en-MY" sz="2000" dirty="0">
              <a:latin typeface="Roboto Th"/>
            </a:endParaRPr>
          </a:p>
        </p:txBody>
      </p:sp>
      <p:pic>
        <p:nvPicPr>
          <p:cNvPr id="2050" name="Picture 2" descr="C:\Users\Roku\Desktop\FRASERHILL\New folder\005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994" y="792652"/>
            <a:ext cx="294005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10757142" y="636399"/>
            <a:ext cx="319175" cy="4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47415" y="343884"/>
            <a:ext cx="317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Roboto Th"/>
              </a:rPr>
              <a:t>Matte with stone finishing</a:t>
            </a:r>
            <a:endParaRPr lang="en-MY" sz="1600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46" y="225073"/>
            <a:ext cx="899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of the materials on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2"/>
          <a:stretch/>
        </p:blipFill>
        <p:spPr>
          <a:xfrm>
            <a:off x="341461" y="932960"/>
            <a:ext cx="6364140" cy="3339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76" y="995343"/>
            <a:ext cx="3994642" cy="3276855"/>
          </a:xfrm>
          <a:prstGeom prst="rect">
            <a:avLst/>
          </a:prstGeom>
        </p:spPr>
      </p:pic>
      <p:pic>
        <p:nvPicPr>
          <p:cNvPr id="8194" name="Picture 2" descr="C:\Users\Roku\Desktop\10627571_10203652616730223_1067400792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14963" b="20581"/>
          <a:stretch/>
        </p:blipFill>
        <p:spPr bwMode="auto">
          <a:xfrm>
            <a:off x="406419" y="4388785"/>
            <a:ext cx="4532202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oku\Desktop\10577939_10203652615530193_12127773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30526" b="6301"/>
          <a:stretch/>
        </p:blipFill>
        <p:spPr bwMode="auto">
          <a:xfrm>
            <a:off x="5715000" y="4388785"/>
            <a:ext cx="501926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6419" y="995343"/>
            <a:ext cx="332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Water Ball Area</a:t>
            </a:r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0251" y="3976978"/>
            <a:ext cx="181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Right-Side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0423" y="6262233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3017" y="6576558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Plan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3935" y="3964421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Back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46" y="225073"/>
            <a:ext cx="899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of the materials on structure</a:t>
            </a:r>
          </a:p>
        </p:txBody>
      </p:sp>
      <p:pic>
        <p:nvPicPr>
          <p:cNvPr id="9218" name="Picture 2" descr="C:\Users\Roku\Desktop\10676592_10203652688652021_33571240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46" y="932959"/>
            <a:ext cx="7084804" cy="51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9556" y="5489909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Left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235" y="2935721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Plan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6054" y="5336021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6102" y="1090593"/>
            <a:ext cx="332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Water Pedal Area</a:t>
            </a:r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</p:spTree>
    <p:extLst>
      <p:ext uri="{BB962C8B-B14F-4D97-AF65-F5344CB8AC3E}">
        <p14:creationId xmlns:p14="http://schemas.microsoft.com/office/powerpoint/2010/main" val="6323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46" y="225073"/>
            <a:ext cx="899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of the materials on structure</a:t>
            </a:r>
          </a:p>
        </p:txBody>
      </p:sp>
      <p:pic>
        <p:nvPicPr>
          <p:cNvPr id="10242" name="Picture 2" descr="C:\Users\Roku\Desktop\10720755_10203652616650221_1360973120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4813" r="7004" b="17710"/>
          <a:stretch/>
        </p:blipFill>
        <p:spPr bwMode="auto">
          <a:xfrm>
            <a:off x="1719944" y="971511"/>
            <a:ext cx="8403770" cy="56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0763" y="6274246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5506" y="6276267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Right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8710" y="2932744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Plan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9944" y="1119168"/>
            <a:ext cx="332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Snack Counter</a:t>
            </a:r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</p:spTree>
    <p:extLst>
      <p:ext uri="{BB962C8B-B14F-4D97-AF65-F5344CB8AC3E}">
        <p14:creationId xmlns:p14="http://schemas.microsoft.com/office/powerpoint/2010/main" val="20922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46" y="225073"/>
            <a:ext cx="899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of the materials on structure</a:t>
            </a:r>
          </a:p>
        </p:txBody>
      </p:sp>
      <p:pic>
        <p:nvPicPr>
          <p:cNvPr id="11266" name="Picture 2" descr="C:\Users\Roku\Desktop\10718635_10203652616850226_1517837378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32099"/>
          <a:stretch/>
        </p:blipFill>
        <p:spPr bwMode="auto">
          <a:xfrm>
            <a:off x="3534032" y="2328544"/>
            <a:ext cx="8063975" cy="33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oku\Desktop\10711187_10203652616050206_21855301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36937" r="6787" b="13604"/>
          <a:stretch/>
        </p:blipFill>
        <p:spPr bwMode="auto">
          <a:xfrm rot="5400000">
            <a:off x="243736" y="2364116"/>
            <a:ext cx="3325867" cy="32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4988" y="5324423"/>
            <a:ext cx="175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Right-Side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5165" y="5324424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669" y="5324422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Plan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946" y="225073"/>
            <a:ext cx="899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of the materials on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6" r="-811" b="29162"/>
          <a:stretch/>
        </p:blipFill>
        <p:spPr>
          <a:xfrm>
            <a:off x="95248" y="1112933"/>
            <a:ext cx="6262722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081" y="3824581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1724" y="3824581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Side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3" y="3823090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Section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48" y="1301251"/>
            <a:ext cx="332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Bird Feeding Structure</a:t>
            </a:r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  <p:pic>
        <p:nvPicPr>
          <p:cNvPr id="7171" name="Picture 3" descr="C:\Users\Roku\Desktop\10720553_10203652754893677_1985559309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4" t="20140" r="29299" b="23889"/>
          <a:stretch/>
        </p:blipFill>
        <p:spPr bwMode="auto">
          <a:xfrm>
            <a:off x="6743699" y="1124874"/>
            <a:ext cx="5448301" cy="49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43699" y="5700797"/>
            <a:ext cx="332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Abandoned pavilions</a:t>
            </a:r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  <p:cxnSp>
        <p:nvCxnSpPr>
          <p:cNvPr id="10" name="Straight Connector 9"/>
          <p:cNvCxnSpPr>
            <a:stCxn id="7171" idx="1"/>
            <a:endCxn id="7171" idx="3"/>
          </p:cNvCxnSpPr>
          <p:nvPr/>
        </p:nvCxnSpPr>
        <p:spPr>
          <a:xfrm>
            <a:off x="6743699" y="3612891"/>
            <a:ext cx="54483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43699" y="2181225"/>
            <a:ext cx="5572126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158"/>
            <a:ext cx="899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of the materials on structure</a:t>
            </a:r>
          </a:p>
        </p:txBody>
      </p:sp>
      <p:pic>
        <p:nvPicPr>
          <p:cNvPr id="3" name="Picture 3" descr="C:\Users\Roku\Desktop\10720553_10203652754893677_1985559309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t="15686" r="30069" b="26252"/>
          <a:stretch/>
        </p:blipFill>
        <p:spPr bwMode="auto">
          <a:xfrm>
            <a:off x="2807981" y="618654"/>
            <a:ext cx="6741458" cy="63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0593" y="670982"/>
            <a:ext cx="332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Abandoned pavilions</a:t>
            </a:r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4757" y="6554348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7235" y="6560335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Right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4756" y="3823090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3088" y="2137723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Front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6929" y="2137723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Right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6929" y="3823090"/>
            <a:ext cx="133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Right elevation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oku\Desktop\FRASERHILL\Material\IMG_7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10" y="894589"/>
            <a:ext cx="1801751" cy="27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946" y="225073"/>
            <a:ext cx="315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In conclusion</a:t>
            </a:r>
            <a:endParaRPr lang="en-MY" sz="4000" dirty="0" smtClean="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295455" y="777684"/>
            <a:ext cx="3618782" cy="2819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8" name="Picture 4" descr="http://st.houzz.com/simgs/60c1601e0056eb6d_4-3648/modern-outdoor-dec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6" y="3777398"/>
            <a:ext cx="3454881" cy="24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oku\Desktop\FRASERHILL\Material\IMG_7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65" y="1067198"/>
            <a:ext cx="3536111" cy="23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7933786" y="777684"/>
            <a:ext cx="3618782" cy="2819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37" name="Picture 13" descr="http://www.hesmith.co.uk/images/nivo-quarry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11" y="4014533"/>
            <a:ext cx="3818218" cy="17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5" descr="data:image/jpeg;base64,/9j/4AAQSkZJRgABAQAAAQABAAD/2wCEAAkGBhMSERUUExQVFRUWGRwZGBgYGR4fIBshIB8cGh8bIx4iHCYiHyImGxccHzEiIycqLCwsHCAxNTAtNSYrLCkBCQoKDgwOGg8PGiwkHyUsLCwsNC4vLCwsLCwsLCwsLCwsLy0sLCwqLCwsLCwsLCwsLCwsLCwsLCwsLCwsLCwsLP/AABEIALcBEwMBIgACEQEDEQH/xAAbAAADAQEBAQEAAAAAAAAAAAAEBQYDAAIBB//EAEAQAAIBAgQEBAMGBAYBAwUAAAECAwQRABIhMQVBUWEGEyJxMoGRFCNCUqHBcrHR8DNDU2KC8eEkkrIHFRZjov/EABkBAAMBAQEAAAAAAAAAAAAAAAECAwAEBf/EAC8RAAIDAAECBQEIAwEBAQAAAAABAhEhMRJBAyIyUWGhUnGBkbHR4fBCYvHBIxP/2gAMAwEAAhEDEQA/ANazPRhSjyTIxC+U5zOL6XRt9OYbS3MYxpvDbVDGSrub/DEGIVB3IIzH9Mbx8JaoPmTFlQjSMNb/ANzKdfYG3vy7iCGlTPAXKj4oSWcMOeS92VgNdDl01HPHlX27nu137HmopDSWNOWZWNvIZiRc/iVjcpbnfS3e2MqSkesUeaPLUE54w4Jc9yp0ToOeOSNqy6kmIXIdcy52UbKMrHKp3J35YKm8K0irdUETLqJIyVZe+bn874338m+481nhyniXPCphkX4Wi3J5KVvZ77WP1GFlNXioJjqJIor5boJfUdNUbYL6twDc7Yyjr6iT7uf7oagTMyoWAJBbKTdXYWHQXJ54qqDhcUUYRUXJbawIPc9b9TjN1yZK3mHmfhVOIsjRR5ANso09rC4Pca4mpKupiYBnhjiLMqtM95AvJujG2muvXnj7x6ompwxgaIQqRZZSbBtbhLfhGhynne21sEeGpqaRyxlEtS2pzAqbdEVhoo6DXrgpZfIG7dcDvg1NCsQMTK4O7ghsx5ktzPvhF4iUxOZYWSEEESswurNoVGTm29yOXXBvGIijebDZZARn1AVkv6s/sDcHcWwn4PxOJ3ElVIGZbhHEcgiXX4sxFsx5sfYYCXdGl9kb+H62nvbOTM+pMiMhc/7cwFwOSjYYI49R+ZYqwjdDfzear+IdDcX0OnPB1dGjx5WUOptYdehB5e4xIVLShxDK71IsC8UUd202DPf4Ta+up+eAtYXio24BWqpaST7ROdvPEJyhRsBblzJAN8UlXLHPCQCjo4NjuPf5fI6csZcK41E941DRyKNY5FysB1A5juMT/HaQef8AdtLeSzNBDYZxqGdiTZQwsL6XtzOx5e4D0rNM+DpklaREnqyPT5hKgDbNlzEbkX0v74qKbiscysACGXR43WzLfkVPI9RcHGFFxFYgqSQtADZVJylOgXMpIU9A1u2AfFFOhtK7vHkBUGPR2LWsAfcfDtc4zfU9Cl0rBXVcLySxxo807KLmLPaPTRSRaygchc3y7Yfw8YeKwqIfKBsBIrh0udgxsCl+pFu+FnAKarjXMIUYHU+ZKfNfuTly3tpY7YcGsWpjeMBlJBR0YDMlxzBuNjcHUHGk/fQRX4CTxXQRtZy0oleyIsTWLWJ3HPQ7nYWwz4dNLDGL0wEYG0cmZlH8OUZv+JJ98TvDuFyCpc0vrVfQJJ2ZlX8wS2p157afWjXjEsTKlUiLm0SWMkoTyUg6oTyvocFrtyCP2qo98RgjqkVvMIQXcOjZTsR8W4te5HUa4UeHaafKWjytck+ZMWu/Q2Ava1hc/TAfHqBPMCRCR5ZSXZFkKoQTclxtlubaWJ74oaSSriW8kcMijcQ5gwHYNo3toemB2DVy3sfW4nnJp6hPLkcECxzJINiVa24v8JFxic4ZwnLUS/Zdr2MkpLgEbhRu3QknlucM/EyQVMIkaRgiXZchsSxGUd730tpzv2x4Dw2sWNcjxRKALKyFye7G41O+mGTSiK03JYNzXzQWFQEZDoJYwQFJ2DqSbAnTMCR1thD4l4TErJKA3mM4uik2kO9it7e5ty1w8mqTIpp6lAjMPwt6ZBpcqd+l1OovzGJtOGolWVpgSyixzsxSO+umtySPwg7YEXTGkrVFHw/7WFzZYCP9O7A+2fUX/wCNsKfE89NUREy5ldLqE0EgNxdQL6k6ai4sb4crPUwrmkCTIPi8pSrr3CliHHYEH3xP8cWCWWOWFVlnJupDaWygAsdwACDbrgw5v9AeJ6a/UZcGpaoqCrQxADRChf5Fgw/TGvEKyKQGKrVEIsSGb0tyDI2h3v0YHQ9T7pKSuRcwlgY/6ZjKj2Dhs3zIwDxZ6epRvPRVkjBukh1Q2uSDfUW1BGhwO+/QL4z6izg1EwkdaQqkec/eP67noovqBbcnFHNWTwL/AOoKSRHTzUXKUvoM6XIy30zKdOYxNcC4XUyooil+zRKLKcuZ2/3HUWvv+2HTVFRT/d1hSaF/SJwLWJ0CyLsAds2o6nXDy5Ehi4/YUVlJBFUA0yoXdbWUjINb5jbb99MUlIlUEzCSJz+QplB7BwxIPcg4l5aSNKkijCZnAzWIyJ3sPrbn7Ye0/BKxFzpWF23ySRjIe2huvuMaS400XV5+RnJxyjJJlMSSbMsgGZSNLHTt9LY+4Bn8Q0gYipQRzDR1ZMxB/itqLWIPQjHYTo+GN1/7IcScKWlUvTXS2piuSj9rEkhuhXnuDgYxzVRKENAL+s3UsV5KlibX/E3yx8hrpqsARxyRKQD5jAbEa5f93K5Gg15jDGPwxTBbGJSfzG+e/XP8V+98C6ejJXxwfF8I0ipYRKpGzqSHB6h75r/PC6SunRwkhR4wSFleQLe2xcG17benci+mPI4vLHK1OzZ1Fis0jBLKb3UsfiZSLXW562thxR8BiHrcLKxHxMARboo1AUdB8774LfuBJdsPlBwGEDOwWZ21MjANf23AHQDTAVerU5/9MAqNfzAxtHHoSH6rqNVXQ9tDj5xCnMDq1IhzFh5sSkCMqdMxGysOqja9xbA/D4xUSZaiancqxKxxto5/MwJuSNguw78lXuM32Pvh0QyuGeaKWYfCitcIOig2uerWvhvx6hjljsy5mH+GQbMrciG/Dr8uuN6+ghaMrIilR21FuYI1B9sTFRUzxhRLURxC7IPMF3KX9L3B+O2m1uut8bl2jelUCituwjrZFIAUvHGjscw5OVuLX9Vhz7DW0oquKSMNEyum3p29iOXscYcBjhWIeQyso3Km+vVjvc99cK+O0bCTzKdkhNmEzkeki11uugJB/FuAee2M2n8GScVmgXFs9PrHMsMZb7uLy85Nx6so3GuoA0Fz1thjwHiFOlo/vI3Y3++QoZCdzc6MT737YB4FxKnL+ZPPG0xAXNZlRR+VSQAL7k31OKXikaPEUdQ6t+E7Hof3uMZ5jNHdQt8TRq0YJYRmMhhJbVADqF7sNLajscLeBVPlKWaCqcNq0zKpYgaAlQc1gOg+WAKRSJVWWSarMVrpHHmVWAtmJ0vpsG1uSd8WNDxKKQHIfUvxKwKsvup1HvtgvFXIFrvg8SzxzwnKVdJARfcHkbg9OhxJR0QFQBAJaho7Zs8v3ava2a5v6rchtfBfiCjCl5hNJBmK5RFpmbUEldcxa42tsPfBHBqw08QBpJ1jA1cZWbuzIDm13OMsVoz100NIeLslkniMJY2VgwZCemYAZT2YC/XCPxTwyF2zMJGmcBYwjlTpf5W9WpOKConjqISEYMkikZhrpz+f8j7Yk+E0ZE7tSR+YB6c80jZF6qu7HXp0GNH34oEtzmx7w6mqoY1yx05VR/hhnDfJzoT7i2NqioiqoirA5b/eI2hUqQ2Vh7gdiMaRcYdCqVMYiLGyurZo2P5b2BU9m364ReK+D05zSuHMjkBcrG5NgoQAEaWXn3OAtdMZ4sBeA8MkDu1GqRxltHlzNcDQBRe+XfUnW+KROKSxEJUqgzaJLHfIT+Ug6oTy5HAnDftqICsNPlG0edg1uma2QH9MFmrirI2RkOhtJE41Ugg5SOlwDcb4MnesWCpUif41w+ETxmKMNOxZhYkA73ZjtYFr335DDykp61Fvngk//XkK/IPmOvci2Jzg9AyzSfYUQJexklLFdNCqi5JF7m+2KiPiUsVhUogU2AljJyXOgDA6pc6X1Htgy7JMEVy2gWq+z1akyoLx3DI5s0Z0J2Onwj1DcYUeHaCWx+zlYorkqzqXZtd7EiwtoLknBHivhVOyGV0u7EBSt8zHSy6HXQc72F8EcNp6/KGQ0yDlGwY/IsNj7aYyfl5/MLXm1fkHycSlhstQFKk2WZLhb8g6knLfkQSPbE3FSK1S32IIosoeWwZQRrZQPiOtyScP6jiKSo0VSgiYWzxuQVIvcMrbMpK/pY4m+BxzG60SIkQZrSS3sdT8IA1+lvbbDRxN/wDBJbJL/pTrHVwrm8wVKj4kKBH/AOJBsT/tYa9cIvElRRzQ+YwSRjbLa2e+gC23HQj3w3bi9RTW+1rGYyQPPivZSds6kXAv+IaYT8f4dTo8cojGe/pyAXcn5eo978ycCPKv6Bnw6+obwbh1UwzGcQ32RI1YDsSx1+X1wZVcRt9zWCMZtn/y5ALaWb4WGhym/UY88OjrCMwMCdEZWb5FwR+gx6qKlJwYqiJVddTG9mU8gyEj1C+nIg6HAu+RqpYTtNGDO60YjjS4DSAAre2yqNGP6Yo1p6yFcyyipHON0VGP8LLpfswtib4XeImClUNlY3Zj6VueZA1PYYpRU1cSZpFjmT8XlBldR1CkkPboCDhpPRILAM8do39TPECdw5AYcrEHUEbY+41FLSy/eZIXza5iqknvci/1x2EuPsyiUvdG8fheEC7Z2fnIXYNfqCCLfIWwvl43NHI1NZp5LBo2A1yk29Z2BX83Ppj3/wDlBX7me0dRcLoCQ172dQBcg2266e3QeGnn9U7vGv4Y0axAPN2HxMdzbQbYyz1Gbv0m3DPB0fx1KiaU7lxdV/2qp0AHXfH2tovsrKaQEZ2AaHUxkHd7X+7t1G+1seKpZaCzrK80BZVaOQ3dbmwKN+LX8J/6H/8Aus8zGKOJ4ZSfW8i6IutipBsx6d7nG3k2cUaR8OqZwYpsqIDd5I2N5b8rboOuvQDTDU+F6Ty8hgit2UA++Yeq/e98C03hKJfVnn8z/U81g1+u+X5WxlWcYlhBjkR5ytiXiUXKG4uVvo1xaw33GxwOeA1XP7g2eqTOqZZY42GRpiQXW3whhvlP4jvbDHgfB1BMzsssrfE9wbdFW3wgfrgOn4eawiSYMIf8uE6XH5nA5nkvIYOl8MwqM0AFPKNnjFvky/Cy9QfrjN9mZLuj3xmk/wAyIZZxbKRpm11V/wAy2vvqOWuEz08k0gjqmhWNTeyvYSnlcNYgDe3U4+R+JppbKtM+d19Elvu782vvl0uAdTpphvw/wpCBeVFldvieQBiT89h2GNseTZLgbLCoTLYZbWtbS3ttbEtX0UsWYQypHBewV9clx6irXGUA3sDcb7XGN+I5qIqKdWkSTMBBfRSFLBlY/AtxYgm2unTH3h3CmqSJqpLD/LhJuqdzyZieuwsMZKt7Gbt13GPh9IBHlgeNwu+VgT7mx59Tj5xyhMmRkISRWHr5hfxDo1x+E6X15Y9Vvh+AgMqiKRfhljAVl+g1HY3Bwgm4hXSBV8tEEigGTNZk3DNkO2moA2vvgJXq+oW6VNfkDRcUiiqAaqcSvHdUCR/D1YgEjNpa/K2LKi4jFLHnhdXXqOXYjcH3xjwXhaQRgRiw6j8R6k8zgLjHDCHEtPZJSbOfwsp3Lj8VjYgjX9s2mBJxE/HOGiLzZRUNAsjA5UsBqAGuLG5Ns2lv3wdwnxNTxqqlJoo9ArvEQnb1fvgWgpJJZ/Mq2i+79MYBIW/NgGtc30+WnLFeYxlsdQRqDsR++C3lPQRVu1gHxOFZoyhIKuBqNdNDcEfoRtocRUAhpakqrVFSyiyxj1lOp205Dnzvg/ilDUwq/wBldVjv6Y2UtbMBfKfwgNc22G9+WGPhmnghURiSPOfiuy5mPUi9/lywU6V8itXKmqDOG+JYpT5ZWSGW1/LlXKT7dcKvFPBY5A8zO0bBQAysV2J3t8XxW16ADDzxBw5ZoihHqFzGdirciDy1tftiUq6GYyqtTMrwJ67lVQZtgG19VtTr/XAjV46GnxTVh/BOKhY1EdPUPGBYMiC1hzALAt8hh19siqYmCsGU3VhsR1VlIuD2Ixtwypjdfu5Ee2+VgfqAdMKeN8HLyGWKQwSZbM6gHNqCuZToQADrvqMDHzgapZoh4hQwUtSpiRndlOWFSTqTqdSQosCPry2c0/H6mIZqijZY+bxur5R1Kgk274UcFrY4HZquYNOx1NrkAaAWW9tBe39MW1JXxypmidXXqp27HmD2OKSfxZOC78fBPeJKGKqi8wPp5bZXB0s2/wD8RvsRytgXhnGWVQKemlnRQFzKQo009Jb4tsCcW8PlXuJmELyM8kV7IBcsLC2g2v8APD7hPiCkuIxPHm2Avb5AkAfrjP0pLTJeZt4zWm41FVK8eVlcC0kUq2YA6ag7jXf+oxLTcJp6ScOuYXBAQZmJN+QJJJ5f94pvEvCjKY2RvLlQ6SW1C2IK9xcjQ9/nNcOjaKV5auUMQcqu1h6ewF9TfYa29zjReOn+BprVa/EpaTi0qrdqSUJ1VkZgOuQG/wAhc4z4rw6nrUVmtIovlIJFjz2II21BwfwvjdPL6Y5VZvy6g/IEAn5YR+IOBysZJIJ3hY6lVtlc2+I7WPU67dcIs+CktXuL+EuKcCGNHmdSdFsOe7MTZfnfFEnHsllnheDNorkqyE9Cy/CfcfPCbg1TDTIglkVWIzHmWJ3awBOKWGsgqIzkZJUOjAa/IjcfMYaXN0LD00I6jwhSu7M0erEk2Zxqd9AwH0x2Mo/DMwAC1dQoAAAUrYe1xe2OwyUvtfqI3HvD9D1Q0NRMxlQrThrepow0j2vZmvou+i8hphovFJYCFqchQmyzoLAHkHX8N/zDTG1DxhWby3RoZbXyPb1DmVYaOPbUdMC8bqIzGxmNolIJH5iDcDuLjbmfbErd6XpVgLJ4kikuyHzXByxxDe997Ha9r5tgAO9/dPQ8Q+PzoFO/lmMlfYvfN8wMDUdbOzmZaC4ItmLoshX2OvyOHdDxyOZSUuCps6MLMh6EfvgvOF/6Kt5f/gPH4jGVxOvkyRjM6k+kr+dW5ry7HQ4AFbJUOUpioX/MntmF/wAqDZrDnsMeeNyoJY2yNNUWYRRA6AHQsw2G259uVx7oqqrpkvJSReUNSIG9SjcnLs3/ABxkk9M27oPWgqoVzRzia28cqKt/Z1tlPvcYFrfFsOQXOVjcNG2jgr8SW5m5A7g4arxJZEVomDBxdSP5/Lp10xLvd5WSigjbLIWeWT4fM52OpJ9vpzOVN6aVpeUZ0fC55/vJZZIQfhjiIBA/3NY3PbbBM9TLSC8snnQXALtYPHc2BNtHW5A6jGUPHJ6ewrIlVDoJoiSgJ/ODqo77Y345WxLGWlAZAQAtr5m3AA5np8+mM7s2UKm4waxjHTMQP82Wx9IFwEUEasd77DDSn8MLGLxzTo/5jIWv/Ep9JHawwto14i13RKeMHXJIWLH3IBt9RhlReIizGKeMwTKL5Sbhh+ZG2I7cu+ti/wDUC/2Aq7xckPoqrqytZmRSUOmZW/25gfhOoseWuMqThxrm82XN5J/w4wSARyZrakne3LG/F6ls3kxIGmkGZr6BRtmY78rDmbdsfYeDV6DMlXGWH+W0QCHtcEke9sBVXs/7+Rnd+6/v5hj+HFiGalPkv0BJRuzoTYjuLEYS1HjFiMiQyCV7BCVvHc3BIfmBY687Yb0nHfMukq+TMlg6E6a7Mp5qbaf2SsnnknmyUwQLGbGVhcA8wo5m3Pb9yufMCXHlDOGeEYSuadRNIfiZ9foNgMdXQGiytCWaFnVGguWsWNgYydRrupNj2wSlPWQrm8xKkDdCgjb/AIsCRfs2OPiGB1zeYq6ElWIDC1wQVJvcEEWwtvnkbOOBI3EnrHEKpNAq2MmdcrG+yj6HXth9D4UpMmUwRkW3tr/7vi/XE/RU1VVuZEk+yxttZbu3IE2Itp3+WxLctV0gvK/2qAfE2W0kY/Na5zgc9b4ZrsmLFvlqwapqZaQmJVepQLnQFhmRb5SpY/EBe456EYG4PQCqbz51zA6xxtqqLyuNiSNbnDDiXH4REWDpIToEVgSxOgFvn0xhw7gc8gDPUPD0SGwA9yblsbtuM3+WahrWeHoWAKqIpF+GSMBWU/LcdjpiZ4rx2qVVjaMBpTkEoa2tyC2Qi40GYdL+2HMlfPSkLUsJYWNlnAylSdhINrHbMPnhXX8djmyJTskrk3G9k7sbXHLTfBinfugTarmmOvDfC0hQBBYnc82PUnGnGOGm/mw5Um2v+Fx+VwNxzvuLYHouBS2uaqcP1XKFH/DKRb3xlW8fNP6KsqOaTKPS4FgQVF8rC4NhoeWESbdrWUbSVPEI4Ip6qciqUKsRAyIfSxte973I/wCuuLROGRGPI0aFbWylRb6W0+WJaiDVblldo4SfSV0Z7aXv+Eabb4cjgbxLmp5pA35JXLo3Y31X+IHTDS5oSHF8iniMlRSBxEgmhQAgSPYopzXUMfiAKg6m4Btjx4VpDIftEovI+oH5AdgBy99/3IqvFsADCQmOUA/dEEnMLiwNrHUb+xxjwvgzTWMzuF5RoxUD+IjUnBd9LtUBU5Knfx7FNxPhMcyZZBqNmGjKeqtuDiL4nxauijVXjjcN6BJf1XNwCVvvYA6XHPFNPQS065oGeRR8UMjFrjnkY6q3Y3BxP8T8XQyDy483mg2yMpBvcb/O2DBbxaN4jVc0xv4boFjXTVjqzndj1v8AyHTBPHuE3BmiGWoQXVgPi/2MPxA99f5YTcN8LrN6qlnkboGKqvYAW+v6YMraSShUvG7yU4+OJzcoObI2+m5U/wDQzqdPQr06sApeJ8RViBDTkAmxztqOX4hy7Y7H3/8AOqI6+db/AIt/THYen9n9SNx+19UPONRCVcl8pBDZ9jHY3zA8joQPnfQWKLhNPRiW32rOA144pJLqrdQToT0uTbXngmjo5qq32hPKRSc0Ya/mN1JH4ByHPFE1BGUyFFKWtlKi30tiPGWdNdW0bHQYmeOcJSaTzS5iVUZHdWys+1vVtZSOfPtgeSqmp5HggR5osuZLm3l62ZFc72Gw5Ejvg+j4WagrJOmVQBkhNiF7tyLfoBjV06ma1LGjz4YWnUkLULPM27M4LsBsPYdBigllsOmBq3hUMiZXjUjlpYjuCNR8sTA41UqWjWF6kROAHYhC6kXU3Pxa/iG4F8auo19CBuPwU8LF3lljd3LKkLWIDAAjLtqVuTpc7bYeeG+P0hCwx3iYCyxyLlJ9tdfrc404D4d8tjNL6p31Zun+1egG3e3tg/jVDFNGVmAIGobmvcHcH+9dsFtPGBRadrDTiJzIUG7grtewIsTY6HfY8yMR9HSUUM4IaRinIZ5AGtYsQAQDbvzOmNaOKtktG5XIy28zUShQTuNgzDfpfqMVnDOHpCgVBlA5D+fv3xvTlmrr2j3QV0UqZonV12JHI9CNwexGFPiGlimAM1vLjzE30vdSu+4ABvodTbpjLxJAyFZoEJnzKpy6Z0JAYP1AvvuDb5LIeGVVRLkqfLMSNmAjv6zfQN2A5aYCS5T/AHNKXav2MeA8XpoA3lQVLoTcyLGXHT4ib2H6Ys6HisU0eeJw69twehG4PvjWnhCAAC1tB2wg43w1vNWSmtHI91ka11K5TZmXmwbLY79ca1JmScVhh4h4bTvmlqLH0hVzHRbFiCLEG5La664+cE4zSwRqtpEQaBzEwT3zW/XGHC+HySyhquSNymkaiyg9WykC55bcr9MWKrYWPzBwXnlegjr6kqPBqFZQykMpFwQbgjscRniTgtIPvJQA5e5bXM12zFdCM29hcGwwXV8PnikdaQpHGyh7PqgfNqFXdbrvpbpsLfOBUTyP59RlaTZLaKoH5bgane++Ms8yZpb5Wguj8RxxgF4aiNP9RojlHc2uQPlhzNMskfpYFXGjKdwRa4OCUFhiP4rRVELyGjKRxkK7K4upb15soAOXQKSLak6YVJP4C24/IFxgU0E8flwBptcqRqMxJFgTYdL8u/fDSm8UTRDNU0ckUf8AqKQ4XuwF7DvcYz8K0DW86a3nS6sTp7KOgAtp/QYrcthbDt7XIsVa6lliyeSOdFIIdDZwQdDYgj9RsemuJqoMcVQ3kQ55WAuiAKBbW5NrDU3N9/pjXinB5ovMell8pbkiLIGU6C9gfhJYHTYdhgngrw06gSSIsjepyzC5Y6knnudL4ypK07+DPXTVfJsniOaEXqaVo4/9RGDhf4gCSB3vgriJikQuSGXI1mB/C1r2PfKNeVsNfNDICCGUjQggg/scQlf4acSAJIyws7ZoQ3oC3LAAb62AtrbXGjT+DStLNNuD1c2VVpIAyKMoeRsqm2mgvc++HUHiJ1YRVcXkO2iuDeNz0Dcj2J+mC+GSILKGS+wXMt/bLe/yxtximEsTxsAbgix68j2seeB1JvUMo0sYl8RUSPF6tAGDE6fmub35aknbGHDuKTtrT0+dfzyOEB9gdT74VzcCnEqJJUPNBcko22nwr8Wuva2nfFdQVMY9PmRhvy51v7Wv+mC8Vcixtybaowg8RXcQzxNBKfhDEFX/AIXGh9v30ws8R08eaKRzbyybEnQDKbna/IAe+HniDhyzwtGw13U7FTyIPI/9YjZeCy/aESaaSeIXaz7XvoLZjfe50ttgwq7BO6qrGNBxupYZqalzpyaRgubuAWH74aU3iQSN5UsbQT2vkfZh1Vtj/dr4KoqiMaF0DdCyg/Qm+PvH+GLPHla4ZSCrDRkNxqD7fI4W0+UN0tcMAqKCMsTlX6L/AEx2JKu4HXLIQlRO6i1m8wC+g5ZuumOxZRX2iPXL7LLGDhtZEMy1Am6xyIFB7Bgbqf0649nxHGVALCJ2YoVkIBRgLkG+hsCCDsbjDSpqQqkn6DcnkB3J0xJ8Zp6UuftA8yWSxIUFmUAWAXLYgD3F9+2IJ3ydDtLDeCSarJEDeTTqbeZa7SEb5b7C/P8AnqAxHD6qAZo52nA3jmtr/C4AKn3uMbcI4tTtaKM5GA0jdSjWHQEa/K+Dqiew6nkOuBbXYyV7YobxHBJZTIqFgcyuQrC2hUgnQ309r4WChmrmzGR4aYfAE0aQfm1GgPK4OnLnjxWrSeaUaIzvnLvljztmO9zyGnw30AtbFLwzi8MhyKWWQDWORSjW6gHcd1vhnmpAVvJMWReHJ6YZqWd3HOGYgq3YEAZT3t88C1njCEre/rAv5P4898oS3Zhr7DrikrakgBQbM3PoObfqAO5GJKianRgKemeYRk2ZFBsTcn7xjcnXBTv1AdrIhFJ4amn+8qZ5ELahIjlC9r63P93OGJE9ILtI1RAPiLayRj81x8ajmNwNtsGcO43FITHZ45QLmKRcrW6jkw9seq0BwUOqkEN3G1vn/K+Ft9xuldhBxDxdGbinZZZmbIqi+lr6nbTc3533tqNqXwcJBmqZZZJDr6WygewA/voMCRcURpy8NO9Qy+kugUDv6yNeXyGm+KKg45HI3llXhltfy5BYkdVOzD217YLXT6f5FXm9X8CqczUHqMjz0uzZ9ZIuWa/4l1/8c8CcS8VCT7qkYSTOxXnZAN2Nxb23+egNBxGFZVKOAyH4gdj/AGRf5YQx12aZmghMzD0lgVVRrqM5Gp+uwwY09aBO1iZ6ov8A6fQsLzvLI51LZyuvYD9ycaSQTcOsQ7z0twpVtXjubArb4hcgWAHtzwyg8RZWCVMLU5bRWLBkJ6ZxoD74OqwG0IvYgjsRsfcYzk++mUV2wm6rxTE6AQOskrmypsb9SDYgAY9UXgpJfVUs8rn/AHFVHYAW0/uwxkZ/MnzU8IlZLgyEhVubX9VrsdLafvhvHx2SG32qHylOnmo2dB/Fpdfc6Y3GR/k3q2X8Ak9BJQjPC7yU41khc3KjmyHsNbH9eQPEfFUcqhKV1klc2UWNh1Y3GwH7Yp64hhl3UjX2+XXEy9QvnnyYfNkXRstlC3Nzma1r3t30xsev+/eZ2sX9+4IoPBULDNUZpnO5LMAPYAiw98e6qKWhs0bvLTXAeJjmaME2zIdyAT8P/YJj47LEL1NOY0/1EYOq/wAQGoHfB9SVkA2ZTZgeRtZgfqAcL1Pvo3Su2EnW+LEqAIaViZGNjdSMgG7a4a8N8G01vvIxKx3aS5P0vYfLXqTvgKoqb1LeTGZZbZTrZVF7+o7C/Tc29sNYuI1cQvLTo6czA5LL3yt8Xyw7xJRz8RI631b+Atr+GNw9vNpizQswWSAkta5ADJfUm9tNT8rgK4+JycQkCIHgjX/Ev8RJ/CNNNP036Gunr4pYw6srofUCeVvfYg9drYneGzSyMxpI0VGYkyyXsx5kDUnbfb2wYvG2t9wSWqnnsOqfwdSZMphU97tm98174Bra56E5ZGeaAglGtmdMtiVO2ZbEWPLtg37fV04zTpHNH+J4bhkHUofiH8O2CZJkkCutmBF1YdD0Pf8AbCW1zpSk+MJiLigrpCIWZYlADtsxJ/CN7aDU/wBmgpfCVLksYEPc3v75r3/XCKCpySOsEZkkZixF9B3ZjttthonEOIRDM9PDInMRMc49gTr7AHDST7YJF/a0wqp3oDY+ZNTEHL+J4yNcvdSNun81B4yKyXLAWRQPW5ABA6LqdTtflY4q4uJx1CCSM3Gu+hU8wRyNjidllEc8mRGeSQj033sNyTooF7fLBj3taCV5Twd0PhelyWMKNfcsLk/Pf6YGqo3ojZA8tOb2j+J4yAWsvMqcp05fz3pmrwM2WmYfku4Ptm2v76YIh4mk11KlJEPrjf4lvse4N9GGEV1ulHX3EjU//UCIMR5Uo7MAD9M2OwRxSGASteCNje5JvckgHr3x8x0JQ9jmf/6+4bwytrpigaEAAMvmObEEEgOU6lbC2xObUA4oOE8HSAG1yzas7asx6k/tsMKqXwgGGaeWV5DqSHKgfwgbf3oMe5qqWiI8x2mpibF21eK+xJ/GvK+4+l+Z1Lg6orp1jPjVPE8Z80aDUEfEp5FSNQ17WtubDEvwyur6jKpjyDKytK/xixtmyAj1W02Ivc7YPqvEEb/4TLNIGKxxqb3bUFz/ALRr6tgL6+oW6Dwd5vqqZpHc8kbKq9gLfr+mGj5Vosl1u4jzhfCUgQIgsOfUnqTzOMuOQI8Zzg3XVCvxhuWQ8je3brhZOs9CMwkeemHxK+rxj8wP4gOmn8yFvE+MNVyeTStrrnkF7ILC5v1IJXTXcaXJCqDbv6jOaSo+0VTLKStXPToHVQyBrP3Um4C31vb8xAtixpaVUUKoAUDQDa3bCLhvgelRbNGJDzZySf0IA+QGPM9G1D64Sz09wHhJuVubBoye5Hp53+hk1J4aKcFoV4oi8yEqiB5h6ojexQj8Wbl7czYdSJ+Vatmy1M0McMijOAQrDQAoCRzN7kG2pt0wZD4nEgKxK32ptDG6kZT3O2VQb76+7YZcM8LRj1zATStqzuAfoDoBjJuOMEkp6hlwuCNYwIspQaDKQR9Rgfj9IssLKVzNvHrYh7ekhvw68+l8D13h9Y7y0xEEoFzbSNwNbOu1u/LfCePx9CygsriQrdUyn1E6ZVPO5Fr9+txgKDexC5pZIHqFrAQJ6iJYpAM50Vl9IDKNNSSNweZNsVfBHgKBYGjKoPhUjT3G49zhPwzw0JG86qAlkb8J1VB+ULtp3/8AJPr/AArAwDRjyJV+GSIZSD3AsCOx+uGlTx/wJFNavryMq+NHRldQysLFTzxEVNBVxKuerRISArht1HNVaxzaaA3BwU3jQQ+iqVs6MyM6KChIAIN7gAkG+XkemN+E8M+1N9oqFuDrFG2yryJHMnfX+lirhr4BLp8TFyMeB8XorLFFNHcaBbkfIXAub/XDmpAsQwBBFiCNxzFsCVnA4JUySRIR/CAR7Eaj5Ymn401E7wSeZOiKroyjMyoTls/sRv8A1ACKPVxyO5dPq4BZuGVsSEJMkESu4CnXKha4OflYe1uu1mfBON0MQESzKLcyG1PUta1++MKOL7c4kcMIAfRG2mYjdmHvoB2+tSOHx5MhRCv5Sot9LWw8neSEgv8AKP1NnYFdLEEe4IP6EHEVX8Jq4w/2eYRRhmMcdg11YLzPwjNm0tpc64PqlNE4WIM8UubLCDcq4Uv6CfwkCxB2NjgCauatcQ5JYkXWQOCpYHZR2Njf2xopp2uDTkmqfJvwfjNNTrkBeQjV2RS1zzYnnr74paHi0U65onDW3GxHuDqPfHcOpFjUKoCqNgNBhX4poVRGqY7pPGMwZR8fLKw/EDe2u3tgWpMbpcEK/EHBSzsVk8uOR1Mig2BFvWW01Jt1A5nvvT+LII9ESWRRoWijuot3uB+2FcM0tZO0c6CNIm9SBr5idQCQeQ1t3+lxSwZVAAsANANB8sNN1UXpPw49Tclhhw3jcNQpMThrbjYj3HvzFx3xOcR4RLGHanmaPVmEYClNSSAA1svf+xgzxXw0IpqoQUnjsbqPj1AIYc9DqegsdNk3FPEM7WhNO8Lu1g5N1HUgga2Gu+DFN8BnJLJBHDOJwUaLG7Evu4UXYsdST/QnFFwvxHTznLG/r/Iwyt8gd/kcC+HuFpCvpGp+Jj8THqT+22DeNcEjqEs4s4+GQfEp7HmO23zsQrlFsaMZRiJ+KcHfz3kil8nMq5sqg5mBa5Kmw2IF79b4V8IlECmSqezsxzE7mxtawvt20x5bxRURR/fU7vlB+9U+lrErc+k2252PbXBHh3hAe00wDyNqAdQg3AAPPXf/ALLtNR0nacsHPDfGNJIcqyhWO2YFb/Pb6nHcf4R5zKwdomUMM6GzWNtNtRvzFjhrUUMciZZEV1PJhf6dPcYmqySWi9KxyVEO6ZdWj39J0JI2sbYSP+pSTpeYmK3w9U+Y16kHXdmNyOV9Dytzx2B6jjs8zGRFKqx0Fgbctz7Y7HX5ji8nyfqlNXpIgeNgynYj+XY9jhJ4iqYmjYTE+VfLZTrI1/hFtwCPYnsNQuJRSrM/2MBQ6kSsf8NXFrEAfjsSDYW16g4Z8L4MxKSz5WkVcqhB6E65b8+rdgBYDHDSW/8AT0OpvK/YW8OqmiZpF4c6q1szJlDEDb0Wv8sUnDeLxTpnia4BsQdCp6Ecj+mCSLYmuMUD/aFkpjkkPpmbTKUINiy3GZgQCLa9dLY2S5C04rNCfEFXEY3E3+F8LAXu5OyixB0/n7HC+gerUZoqSNVsNGYBiBoBuLadcF8F8PvmV55POaPSPQAKD+IgfjPU/wDnFFYAYFpYtMl1a8FfCvESzFkZWimX4on39wdLj+9tcfeIVqKrO5sia+55fPp3PbAXiahMmRoh9+jAowsLC4zX6rY7ddtzdRTcPkEuWrqo3iU5kU2W5N9weQudLnfBUYvQOUouqCqSatnbzIUiiU7GQXZhy/CdPp2vvhrDxuWEhaxEUHRZoySl+jA6r7nT+eG8CjKCCCDsQbg/PGHECCjKQGzC2Vtjfke39MDq+Bun5Oqjm9PLn36D++nfEzJxB5G8qjjQiPTO2kanoAN/l9La4AqPD08aqTWtHdFVwx9OgtYHMNANNde+KrgCQBAkLo2UbKwJ9yN/nguoq1oiuTpqgL7RXwDMyRVCDdY7hwO3pF/oT2wwoeOR1EeeJrjYg7qehH77HDGR7YjOIeHGaaaZJjAjhSDGbag3LMNNDvoRv73yaePAyTWrQzi3EMreRAgaV9TyCj87W6/X9L7w8GqgMwrGVunlrk9rdPlgLw9PTRaPUo8rH1Oxtm6am40H+44rTtgNuOIMUpaxHw7xExkNPUqI5hqCPgkHVe+m3Y7HTHvilesS+YRcn0rb4mP5RzwN4i4L9pMWuXy3uSNGsRsp5agHUch0wjoOHwUk15qhmCj0K+pW+pNlGmmn17YZKMt+gjcouu3uN6PhdXIAfPFOOSIoY/NiRrjabiVTSa1Fp4OcqLZ07so0I7/ryLXhnEoZheGVXtuBuP8AibG3yxtUHQggG+ljqDfkRzGB1PuN0rsCT1SlPMBBS2bNyta97+2JmhknqnLwEQxE/wCIVBZ7aaD5WufrpYCVfglVVPvmHwiT1DJb8RAK3Ha50vf3peG8Zo0AQTxLawAvYDoL2t+uGdJeXSatupYe0oqyEZknE9t45UC39nBuD76Y5fEEciEk+UynK6SEKVNr2132JBG9uxAdE6XBuORGJLxP4djqCzGwf0gNrpb2IuSDbXbTCxabqQ8rS8oJTpNWNmjcwQ30YD1v3HQf3rycQ+G5ohmgq5g35ZSHRuxFhb3GuBYfFNHT2QyDTQBRcC3K+3LkcUNDxWKdc0Lq4G9tx7g6jDScrxYLFRreRZScc8wtHKvlToQGS+jX2ZDzB19sK+OThZUVUDym+UW27k8l5/LDPj/AIar/ABAbrsymzDnvsR2IIwk4PwmOjaVncAM1gzEE5Ry0AuSdSAOnTBi489zS6uOwbTeHKh/U9ZIjdIxZR/8A0L/QYK/+4z0pC1REkRNlnUWy9A45e/6nkXw3xHSucqTLm2AIK39iwAwZxSAPG8Z2YFdR10wtv/Iel/iKeOlBCzSAZQOYuO3vrhRwyKpn1R/s0f4fSGcjrroo/vvgTiXhJY5IyjOUzXZXe46gAZbnbUk4br4opoNJJNedhf8AXb5Xw/EahpLmXnwJda6mGYSCrjHxIyhXA6qRe/tr7HBMVdHVR5o/UpFiCNR1Uj5+xv3wXw3jUNQt4pA/UbEfI6/PbEvxnwashlZXdGZmZQpAXUDQgg/iBNx1wE08lg0k1sNFk3EadGZSQCGbQLoNSQNBbbHYHouA5UCt6mBIJ62JGPmOjDm83sNeHcDlrrPMzRQf5ca7kdbkHf8AMRmbU6C2Ha+DhD6qWaSGTucyt2ZSNR/dsNuFcShmXNDIrgbgaEe4OoxtU1AUEk2AFzjncmdKikIn8UhFKT5IplIUqTZSTs4P5CASTysRva6hIZq5iqOY6YE3e3qlPM2/roBYWJGhPElpi5eqKZmUDK/qyKCSFAAJvrcnrzw+4HxKlkASCRDYaINDYdAQL/LB9KtIGydN59RdT+AYo/VFNPHINnzA69xlFx2BGNk428WaOqyq6qWEg0WRRuw6MOa4eu1sIuLRRSkPNbJESQGtlJtYsb722He510wl3yPXT6RbXcaMmWOkZXll1ZwbiNRzPfXQdbnpgvh/gSmAvKplc7s7Nr8gwt+p74E4Rxjh0JOQhMx1Ko1u2tv2tisimVlDowdTsQbj64Z3HFgqXVstJuo4DJR3loyxTd6diWDDmVO9/qeh/Cfj+MqcqXD3ZVBEf4iSNtrX2H1w8rHuMtz6rgkbgc/6fPtiYqKqkgaOPIJGjACqqBnFtd+R/W5wI+flGlcNTo34d4YNQfOrLsTtECQqjobG/wAr263OGFT4KpjrGpgcaq8bEEHra9j+h7jHrhvi6mdhG2eFzssq5b/O5A+dsOZTa98CTkgpRaJWTxP9nvFWNZ1tZ1BIkU3Aaw2OhBwHKDxCSysRTIbaaZz/AEH6e5JDysSNfMlcKCyhXY9BewIOml9ueFfDPEUUagRQTyIPxxx6dyLC2/tvho1ylosr4bweUnhilVcv2eK3UoCf/cfV874ElpzQnMhJpibOhJPlXNs6nfLc6r88MeE+IIKkHym9Q3RhZh8v3F8eq1AwysLjQkexBH0IB+WF1ZIpS/xJav8AGCuvlU9/PdsuVlIKdWNxbQD9+WD+B+GolszqJXO7uL/QG9vfc8zgTjNdGky6PJJayxr357XFx76bDfGkfimaIZp6KRI+bg3t3Olh8yMFp1UcEXquWjjiHhqB7MiiGUarJEApB+Vg3scJ28YCK6VQOeNijsi3UmwIboMwPw8jfTFBT8SSZA8bBlP92I5HAtVGiK5HpzXZiuhJtYt76DXthU+0h2u8cJqD/wBfJnNxTg2Rds9vxNb6fpyN7Cl4VCEy+VHl6ZFt/LEfQcZK+ikgaYLoTeyj5nf3JHzw3pPGGVhHVwNTM2zE3Q/O36gm3O2GnGTeCwkktPVXD9hIeG/2dmCvDe+UsQA0fzIuvP8AlPycXkrn8jI8Ci5lvfMRsALqLX/vbWzrVD2BAYXDddtQfrqMTM9fDBMwRGklci6pckkdd7acgPljQl8aCcXfOFDwXhEUKgIir3tqfcnU/PGPFvDik+dT2hqF2ZRZX/2uBoQdr/W+BoPEssYzT0cscfN1IbL3IA2+Yw4WtSRA8bBlbYj+9D2OownmWlfK8JWfx7Ei2kjkR7XtbS/MAk6i43F8feC8FErCap9btqEPwqDqBbn89PnrhjxqiRosh0UEWANhp17c7dsCUviEZssETzkblNFH/Ig/yxS/L5VRKn1eZ2UE/BYJEyvDGR/CAR7EWI+WENTUy0HpIknp7XQjV47WBU9V10P8sM4PFKAhKiKSmZvhMnwHtnGn1074OqRr7D+/5YRXHGO94IWs8QisdYocybl2NrgaXtYn2xTcC4THEPQgHci5Pud/lthRxFYoJ3ldiCQL3N79gOwUY2o/FE26UUzp+bUE9/h1+V8UnbVLgn4eO5Maca8Nq/3sNop11V10DHowGhvtffrcaYSv43iUFahXjlX4hl0v212/u53xQcM8RxVAIW6uPijcWYfLmP5cwMYcSpw8bK98pGuttNDv8sKnTqSGkrVxZHQy1UozxsqoxOUG3W3Tna/zx2GtNNFGioXRSANCwFuf747F+r4IKL9xz4g4EgDVEJEE0YLZxoCALkMNtQN7e9xphAPFc9UiCGByxGr2OQPfTlawHq1Ngbb5cUfGuJRgHzSPLU2IP423y25hdz3t+U4VUXGnjUeVQSmIDTKCNN9BkPvzxKLzUUlzjoZ8C8LJEM8lpJTqztrr2vt77nB3E+BwzLZlAYfC6izKeoI/kcfeD+IIalSYyQw+JG0ZeW3MX5j52xtUz221J0A6nCNu95KpKsJebxS8CvDOGkljtZkFy6H8Z6EDme3PU60PDjWMJZVZYB/hRHS/+9h/IdP1HqeNRRzMIIjNOw9ZQG7W9gdtuQFgL6aH03ix47faqWWFTp5gBIHv/wB37Yfti3+9iXLpvP73KOOmAW1hlta1tPa22JzisQoT9oissZIE0V/SbmwZRyYX2H8r4o1qFZQykMrC4I2OFnEKuNUZ5SMi6ai9z7czfQD364mnRZqxFVcZqZGaKOnkQubJMfhC/m20Nrm17gnrh/wHgSU6WUan4mO7HqT+2J6l8SzzEtTUpkX8zbfUsov7E4d0Hif1COphamkPw5tUb2bYfqO+HknVEoVdjPiPDo5kySKGXvy7g7g9xiQHFaiAy08aNU+QyWYmxCEXy/7iNhbvyAGLGqlsNN9h/f6/LCLjHFkgABuznRVGrNhIvaqyklau6F1HTS1sgaojMcUZssRv6m/MbgXHLbr3vZ08VgO22Jqh4hWgAijGX8pkAb+f7YccN4/HMSlmjlX4opBZh3HUdxgy1ixxAPivhsZjeouY5YlLrKvxaDQH8wO2vX3BnH8XVflq4pCwZFObcXPYHYm1geuLOqkuew1xNcW42iOsaRmWQWtGg26dbWBvtppthoy7VYJx73Qf4c4OUGd/VK+rt1J1t7DbFCRpiap+M1qDM9FdP9jgsB7ZmJ+mHVBxeKoTPG17aMDoVPQjl/LEmndstFpKkSldQSU1SfsgFpUdvLOigra1uQ1YWGn4hsRZbV19ZVOtPNEIVNme25UaW+NtCf70xdyHTE3NxS87CGLzZNjawAt1b9sUhNvsS8Tw17/gUXCaBY0VVAAA0AxrxSgSaMxyLmU/p0IPIjkcKU4xWRDNLSBk5+U92He1zfT2wyi4rHNF5kTBl/kRyI5HEqa0ra4Pz2pqKinjKqQ/lSPGhbe10tYEa67DaxbkBio8L8IEa9XOrsdyf6f94wrOOQ2e7aC3qt8V+nPlztjSg4zUkXioyycizhSfkbfvi3iNuNcEPDUerqTsq1WwxJcRpXppw1MoImD3i2XMq3DbgC+1tOfydcP8RLI/lOjQTf6b8/4Ts39743qDviSuJd1IgqvidTUyLTyxeSD6nsdSvT4joTpi04RRhFCqAqjYDCDinEY4pfhzyHQIg9Te56aYKh4lxEDMKSMr+XOM3/zH8sUn5kuxKHlbu2UldRpJGUdQyncH+/15YivtFZTZoYoxPHG2VSxFwpUMF+Jb2zAX9+2KXhXiNKi6ZWimX4on0I7jQXHyB7c8eqpQVN9Rz/v2wItxdNDSSkrsjeCK1VIaiZRe9lXktue55/3ta9pE0xHR8VSI5IozI5JsiDbn0036ac7Yawcfq0GaSibJz8twWA/huSf0wfETlIHhtRjQX4k4SrqZl9E0QLLIN/SCcp6jl8/cGR4r4nrUVg9MqqfTmv16HPa+h5fLFvTcVjnjzxtcbEbFT0I5HCnj9KrRNdQTyuNidL/rgwdOmgeJG1adE7S8BjKKXDMxF2OY7nXHYKbjUKekuLjQ2BP6gWx2K3Iiow+BxwHgLsVmqQPMAARB8MY3vubsTqTc64qFW2FXDvEcbsI3V4JTskotm/hOx/Q9sMpZLY5pW3bOmNJUie8X08camrVvLlisQw/HyyEc77e3bZHJxqrqCFigKJKoCyE/Df4jodOguL2sRvinqKlADNKQEA9N+QPP3bYDp7nCmn8Us5vDSSyr+YaD5WU4pFuuLJzjt3Q64DwNKeMKg/ibmx6n9hyw1dRaxFwdCORwn4T4qgmbyyGhm/05BYn2PP20PbDSeawOJNPuVTVYSlakkEzQUY0ljZ8rXyRNtmB13v8AD1y8sAQ8NqqyVEqkVI4t1QizfRjy9tNBvimrq9IULSMBqfmew3P9BgDh/iRQMwp6llNyXWPT33xRSlWIm4Lq1lJTU4QAAAACwA5dsfaylSVCjqGU7g/3v3x44fxWKdc0ThgNxsV7EHUY+VUmluv8uf8AT54lVFbskL1yr9xkkjjd0US6OygizXJA0sQNRca4P8PcJcu1RPYzPy3CDYKN+X97398b4/FD6XNyfwqLm3IW5X74+0ni1FF5KepjT85jNh3P9nFLk1wSSinyUsaWwm8WQr5DSBSZUH3ZX4g19NRy5n2w1pq1JUDxuHU7EH+7HscYytc+2J30lK6iKra7iUWa8cTg7MpGl7C2rDW+mxw58M8EES3Ortq7ndjvv0v/AF3wN4j8RwREK/qYEHKLXB5e2/vjKj8fRrbzIJo0/OQbfqq/pirU5xxEouMJayzAsMT3G6TJKk0NhKzKjDYSBjrmtzAGbNbl7Ycw16SoHjYOp2I/l2PY4wDXucS9Jd6iLquK8SCiKSKMFjk8xSOfMWfpc/Dpim8PcIWGMKo+fM9zhPx7xAiShEj82UbKovYnloCb25D52x9pvEtfH6pKE+Xzyg3A+TMf0xWSclwkQi1GXLZabDET4mjeKoH2RT5k6SeYoICmw0bXQMC1+9u5vS8N47FUpmjPup3X3/qNMfJpAASffE1LofBWUetVZDeF6FpGLzN5hViqm9wbHUjtfb64/RKWOwxDnxJ94Vgiad9yFBsPoNu+g74Y0/jGaK32ukkiQ2GcA2HvuP1v2xTxFKcrZLwnHw49KH3GeGJOmR9CNVYboeTA4k5uKV6wrLkiK+XdsxswIJ1IJXcW0F9cVwqlkVWRgytsRzwHxaRRG2YC1vxWt769N8LF06oeatXdCHwzQknzX1kk1Y9Afwjt/fLFnTx2GIKDxO+bLSwNNl3Njb9NvmR7Ya0njZkYJV07wZtnsbfQ/sT7YaUJSdghKKVBfjCjvCZkU+dFYoy/FuLjuLEm3/nCDjfFq2JSGjhs5yqytqMw6EjvyxaNKGsQQQdQQdD3wl47GpC5gL3BBI25kg8tBvgQe1RvEjl2D+HeGrCthqTqzcycVUS6YhY+PyMxWlhMpG7H4f5j9SMEp4vqqcj7XTZUOmddh88zL8iRjODcrNGaUa/4M+N8LIlWaCySscj3+F1IPxWB1FtDbE14grK5VWOQQrnOW6E3NuY103xa09ckqh42zKdj+xHIjphbxoiwuBe+55Aan22GDCTTqgeJFNWmIqPw/EqKCisQNSRqcfcfW8V06+m7G3MLcfW+Ow3/ANGKl4ZX8Y4bHURlHHsRup6g8jiJqfE9TEkkboJWga0jk2unK+tyT/Le+Ox2B4Wumbxm0rQTw2Y8UZZHGWCM/BmvmbmToNLEDbr1OLinpwoAA0GwHLHY7C+LkulcIbwXcOp8sXeI+Ax1UeVhZx8D81P7i+4/fXEXD4uq1gDeWsohcrI7NvppzBJGvq15aXvjsdhvD3H8C+LmrMY34FRNVyfaZrW/y03Cgfz1H11PK1pGlsdjsJP1FPD9JP8Aibh2UGqiPlzRgsWGzgalWHPQc/8Aqe4j4zqF8uUQoI5UGUk3s2t9A219rj+mOx2KeHT5JeNaumN/DPAQn3snrmbVnOpBPIdPf9rDFWi47HYhJ3J2XhkSb4zQGnb7RT2Q3USR7LICQu3Jrncf9qOKx8SieRo5FkiJZtct0GptZhy20Pyx2OwVNqhZQUrC/C/h1Yz5knrmOpdtbE6kD9zuf0xYBLix1B3B54+Y7Bm7loIKoknxbh/2JjUU+kZIE0Q2IJChl6EE7ftgLiPiuWLPE0GVzcIwdSNTZWI+htjsdivhpS5JeJJx4G3hrgiwi+7n4nO5+fS/9cUqbY7HYg3cnZ0LETPHuDZJFqKeyS5grjZZAxCm/Q678/cDCbiVdUyNHTyxCLzL3ZXDXVdTYcuW+Ox2Hg9SZOax0U/BeHpEmVFCj+fc9Thq6AqQQCCLEEXB7Ec8fcdiXLsr2I2r4bNSO/2QB43UuI2PwsCL2uRpY9R+gwmfiM9bIIZVESr6mCnUjYC+Y4+47HT4btNvk5vEVNaW3B6RUQKqhVGwGGU9MjoUdQyncEXBx2OxBcnT2JGeiqKPOKcLLCCGEbNZlBvmAJ03sd/lcnE7X8detlWHIYhu3qBJGmmwttbHY7HT4Wpt8o5PGtNJcMteC0qooCgADYDDeeEMpVgCCLEEXBHQjHzHY5VrZ2diDqaCooJJDSgPEQpyMfhuT1IuBYje9iOmFVXx+arkSKRRHc6heYtffMd7bY7HY7fC80bfJweNcZJLgpaakRVChQAO2Ox2Oxytn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41" name="Picture 17" descr="http://0.static.wix.com/media/06a1b9_20a9650048c27420b11533d768fc5d00.jpg_10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37" y="777684"/>
            <a:ext cx="2247531" cy="14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robinaflooring.com.my/media/catalog/product/cache/1/image/800x800/629900cc26552c69292b92c80d9977fc/c/e/ce21_tropical_chengal_1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701800"/>
            <a:ext cx="3356100" cy="3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1" descr="data:image/jpeg;base64,/9j/4AAQSkZJRgABAQAAAQABAAD/2wCEAAkGBxQREhUUExQVFhUXFxwbGBgWFRgXGBgXFhwYFxgaGBoaHCggGB0lHBcVITEiJSkrLi4uGB8zODMvNygtLisBCgoKDg0OGxAQGzQmICYuLDQtMiw0NDc0LjcsLC8sLDQ0NCwsLCwvNDQvLCwsLCwsLCwsNCwsLCwsLCwsLCwsLP/AABEIAOEA4QMBEQACEQEDEQH/xAAbAAEAAwEBAQEAAAAAAAAAAAAABAUGAwIBB//EAEQQAAICAQEEBwMJBQcEAwEAAAECAAMRBAUSITEGE0FRYXGBIjKhFDNCUmJygpGSI1OiscE0Q2Nzk7LRFYOz8ESjwhb/xAAbAQEAAgMBAQAAAAAAAAAAAAAABAUCAwYBB//EAD8RAAIBAwEFBQYEBAQHAQEAAAABAgMEESEFEjFBURNhcYGRBiIyobHBFDPR8EJSYnIjosLhJEOCkrLS8TQV/9oADAMBAAIRAxEAPwD9xgCAIAgCAIAgCAIAgCAIAgCAIBwTWIbGqDe2qqzLx4KxIB7von4d4mO8s7vM2OlNU1Ua0baXljP1O8yNYgCAIAgCAIAgCAIAgCAIAgCAIAgCAIAgCAIAgCAIAgCAIBitg2ltpWW5O7etwHdih6q1PqAx9ZTWlz2l9Vj0wX93FKwjT5wcf86k39jay5KAQBAEAQBAEAQBAEAQBAEAQBAEAQBAEAQBAEAQBAEAQBAK3pFrTTp7HX3yAqf5jkInxYH0mi6rKjSlN8kSrKiqteMZcOL8Fq/kii01Ao1GhReQFlfiQKi380BnGeztaU7ybfP/AHLKpN1qFecv6X/mx9zXzuijEAQBAEAQBAEAQBAEAQBAEAQBAEAQBAEAQBAEAQBAEAQDOdI7N/UaakcgWufyrG4mfxPn8M532kuOztdxcy0sY7lGrV8Irz1fyXzI+0vZu0j/AFbwv+qj1/8A6E5z2cqbl4l1Rtoa0q0Osfo0/saufRSmEAQBAEAQBAEAQBAEAQBAEAQBAEAQBAEAQBAEAQBAEAQDKaZ+t1Wpt7FK0r/28l/42I/DOB9prhTrqmuRczj2dtTp83mT8+HyXzOfSQ4pD/Utqb9NqZ+GZWbGnu3kGzOx1quPWMl6xZr59RKMQBAEAQBAEAQBAEAQBAEAQBAEAQBAEAQBAEAzHTZ7QdL1Bw/XEgEkKxVHbDd4IBHrK3alz+HpKr0Zb7KVJ9r2q93d81mSWUXWx9pLqahYuR2Mp95HHvI3iD/zJtGtCtBTg9GV9zbyoVHCXk+TXJrxJs2mgQCPtDVCmqyw8kRmP4QT/SYzluxcuhto0nVqRpri2l6mc6P6c16esN75G8/339tviTPk99WdWvKfeWt5UU68nHgtF4LRH3pDSX0tyjma2x5gZHxAmNnLdrwk+qFlNQuISfVGi2feLKq3HJkVh+IAz61CW9FMqa0HTqSg+Ta9CRMjWIAgCAIAgCAIAgCAIAgCAIAgCAIAgCAIAgFB0kGbtJ/mOf8A6nnP+0j/AODfiiysHinW/tX/AJIg6mt9PYdRSCc466of3ij6Sj94o5d44d05vYu15W01Tn8L+RJhKFeHYVf+l/yvo+5/LiabQ6tLq1srO8jDIP8A7yPZifQoTU4qUeBUVaU6U3Caw0d5kayg6ZPmlKe2+1K/w533/gRh6yt2tX7G1lIstlrFV1f5It+fBfNo6z5YYnxlyMd89Tw8hPA6GWZ0da9te9Wf+0zIPgon1mxqdpbwl3DakcXUn/NiX/ck/uXclleIAgFftHa6VHcANlp5VpxbB5FjyRefE93DJ4SHeX9G0hvVH5cyTQtZ1FvPSPV/bq+5eeEQujOrvuN1lrKU39ytUHsjc98hsbze0d3J7UOAMzGwuJ3FPtZLCfBG+/pUaShCmnnGW3x14acFpr58WXsnFeIAgCAIAgCAIAgFL0kTVKot0rAsgO9SygrYPD6QYeBGZHr9qlvU+K5dSfYu2cnTuFo+ElxX2x5EPZvS5GVTevVA8rAd6nPIgtgGtu9XAx3mQ7batGrLs5+7LozfX2VNSaove7uEvTmuji2aRHBAIIIPIjiCPCWieSqaaeGeoPBAEAQDO9If7XpPu3n4Vj+pnMe1D/4eK7/0LWy//NW8YfckTgTUVe+2idrUBNDnN1Y47h7bax/uUcxx5jj1ewtsum1RqvTkyXiN3BU56TXwvr/S/wDS/Lhw1WnvWxQ6MGVhkEHIIPIgzuU01lFNOEoScZLDXEzm1H63XIvZRUWP37jurnxCo36pyftRcYpxpLn+/wBC1t49nZylznLHlHV/Nr0Js4c0CAR+i77l2qq/xFtHlaoz/EjfnPo3s5W37RLobNoLepUqnc4/9r/Ro0UvyrOd9yopZ2CqoyWYgADvJPKeNpLLMoQlOSjFZb6FHdtO2/hTmqr94w/aOP8ADU+4PtNx+zyM5faXtHClmnb6vryLCFvTo61Pel0XBeL5+C9eRA1lPVoKafZsubdDZy2TxexieLFUDNk55Cc3Y06u0Ltdo89SVSlvydWrrGKzjl3JdMvC0NTo9MtSLWgwqgADwE+lxiopRRTVKkqk3OXFnaZGAgCAIAgCAIAgCAIBndubLZGOooXJPz1QHzy/WA5dYB+ocD2Ypdr7KjdQ3o6TXBlnaXMZxVGs/wC2X8r6f2v5cVzzX6LRIVFujtakNxwnGsnjneqbgDnOcYM5Chti8s5bknnHJkurWlvOncxUsdePlJa+uUT6tt6irhfT1i/vNPxPrU3EfhLeU6S09pKFTSr7rI0rOhU/Jnh9J/8AstPVItNnbZo1HCqxWYc1zhx5ocMPUToKVenVWYPJCr2laj+ZFpdeXrwJ82kcQDN7aOddQPq02t+pql/oZyvtTL/Aiu8tbXS0qPrKP0kSpwhqE9BnW2kNA7dTbQa2JLUWWhd1jzNZAO7ntXGO6ddsna1xShuVINrrgs1bu9iu1hLeXCSWcrv4Z7nnPU87M2tUm+7M9ttrb1jV02sucYVV9n3VAAH59srr+ndXtZ1GsLlqj2va1JbsIpRjFYSlJJ97evFvVk0dIqvpLen36LQP9shS2VcLkvVGh2FXk4vwlH9Tvptuaew4W6snuLYP5HBkednXgsuLNdSyuILMoPB41dh0+or1IVmQr1doRSzbhO8jgDid1ueOxjLz2f2hG3qOFR4TPacVXoSoN4ecxy8a8Gteq+aLO3pCp4UVva3irVoPvO4/2hj4TqbnblpQjney+iIkbGS1qyUV4pv0T+uF3kQ6ZrGD3sHIOVUDFaHwX6TfabJ7sZxOL2jtuvdvdWkei+5uU401u0lhc3zfnyXcvPJLlKajh0fr666zUH3VzVV3YU/tWHm43f8At+M+hezll2NDtZLWX0M7yXZ0o0VxfvS8/hXpr5mhnRlYIAgETXbSqox1tirnkCfab7qji3oJrqVYU1mbwbqNvVrflxb+3i+CKTaPSsoheuhyOGGt/ZBiTgBVINjE9g3RnhKqe27dz7Ol70u4sKOy96e7Oaz0jrjxekUuryXOx7bXqVr1VLDxKrnCgngDk88Yz4y1pObinNYZAuY0o1XGk8xXN8/3yJs2GgQBAEAQBAM1tnSHTOdRUM1Mc3oOz/GQd4+kO0ceY485tzZEbiDq017y+f7/AHzLW1qq4iqE37y+B/6X/p6PTg9JSOGAIOQRkEciDyInz5pp4ZraaeGRtbs2q75ytWxyJHEeR5j0m2lcVaTzCTRtpXFWl8Emjimkvq+Y1D4+pcOuX9RIcfqMvbb2kuaek/eM3Uo1Pzaa8Y+6/wD1+R3Tb99fC7Ss32tOwceqtusPjOgt/aS2qL39DU7GjP8AKq47pLHzWV9CFZresvbUurU1JVuA24ViS28TjPAcAOPEym27fU7xxp0NWSI0dyireL3pOWfd15YXifV1Oo1H9nqCJ+9vBGR3pWPaPmcSJbbFcsOq/Jfr+gdO3o/nSy/5Y/d8F5ZJCdGFbjqbbLz3Mdyv9C4H55l1Ts6NBZiku81PaUo6UIqHhq/V/bB1VaKOFVVa4+qgH8hKuvtSKeKSz3sxfbV9as2/FnOzab+UgyvK8/4seBnG2gcxtJ++Yq4rL+NmX4aHQ6Pqa7eF1SMPtKG/nJVPaM18az4GKpVKbzSk14HP/wDnqwM6ax6O4I29X61tlfyxJb7G4WWk/r+p7+PqPSvFS8ePqtfXJys1d2n/ALQoev8AfVA+z42V8So8QSPKV1fZietJ+T/UzVKjX/JeJfyy+z4PweCyptVwGUhlPIg5B8jKiUXF4ksMiyi4vdksMi7XvZa8V/OWEV1/ffgD5AZY+CmTNnWrubiNP1NttCMp5n8K1fgv14eZf7O0a01JUvuooUd5x2nxPOfVYQUIqK5FbWqyq1JVJcW8nW61UBZmCqOZYgAeZM9bS1ZrjFyeIrLKa3pGrcNPW1x+sPYq/wBRuf4Q0qbvbdrb6OWX0ROjYSjrWko93F+i++CLYNTb85d1a/UoG6fI2N7R81Czmrr2nrTyqS3V8zfH8PT+CGX1l+i09d44FKtOQK6966w4VRxscjmWduOB2sTwlVQpXe0au7lvx4I25qV1mcsRjx6LwS0z0SLTZWxirC68h7vogZ3KgeYrB5nsLnifAcJ3uztlUbOOmsubIdxdpx7KisQ59ZeP2XBd71LmWhAEAQBAEAQBAEAy+t0raMlkUnTHiyrxNBPMqO2rvA4r2cOXJbb2Hv5rUFrzRb0qquluzeKnJ/zeP9Xfz568ZldgYAqQQRkEcQQe0TiZRcXhmlpxeHxPUxPDhrdWlKNY5wqjj/QDvJ5YmylSlUkox4mylSlVmoQWrI+zdlNey36lcEcaqTxFfcz/AFrP9s7KxsIW8deL/f7+Zsr3MaUXRoP+6XXuXRfU0MsGVhB1l/ZyE5Xad9OrLs4/D9STShzKXU66tebCV0KM3yJ0KcmcetDcQczYk1xN261oz6BDYPac5izF8Cx0du75TK3rulPPLmRKsd7xLLOZdqSayiIZzaGzm0pN+mU7uc20D3WHa1Y+i458Oc1VqMbiO7Ljyf75FnRuI3C7Ku9f4Zc13PqvoetTabPk2opUWqjF90MFLBkZAQTwBBbkfGRdk3MLG5brLhoeQgodpRqvdbWM4zjDT5dcE7/qeqs5V1U+LObW9FUKP4vSXtx7U00sUo5feRvw1tB6ycvBYXq8v5HL/pqs2/aWuccQbDkKfsJ7qeYGfGc1d7Xurr45YXRGzt5RW7TW6u7n4vi/XBNlaaCFrNaQwqqXrLmGQvYo5b9h+ivxPZLHZ2zKt5PEVpzZvp0U49pUeILn17l1f05lrsbZIoBZm6y5/fsIwT3Ko+ig7F9eJJM+kWdlStaahTRCurp1mkliK4L7vq3zf2wiyksiiAIAgCAIAgCAIAgGW1+m+RPvr/Znb2h2UOx94d1bE8R9EnPI8OS29sbfTr0VrzRcUan4uO6/zEtP6kuXiuXVaceM+cQRyr0VPyvUFj8xp3wo7LLhzY94TkPHPdOs2NY7ke1lxf7/AN/Ql1Z/hqG6vjmte6PTxf08TUS/wmVBHvtxwlDtO+cE6cPNm2Ec6lBtW4D3yR4Cc9DenLJY0I9DMa6ihmBwRnt7D6jMsKc6qWCYoviNM+4+7nIPI98TW9HJtjqi01N+4u9I0Ibzwa4xy2mUGq1NjnKnHdxwe7yk6FOEdGg+iLzY7WovtuGz8JCuFTlL3Vg0zgnxNNs3VbwweYmyzq7v+G/L9CBXp7ryTpYEczOor+RXbw/s9ze0Oyq1uTDuVjwI7DIt1Q7eGV8S+aLWEvxdLdf5kVp/Uly8Vy7i7lAQBAK99Q9zmnT4yPnLSMpV4D69n2eQ7e43+ydizu3vz0j9SQoQpQVStz4R5y/Rd/Pl3Xuy9mV6dSqA5Jyzscu7fWZu0/AchgT6BQoU6EFCmsJFdcXE68sz5cEuCXRfvx1Js3GgQBAEAQBAEAQBAEAQCq2ztnTVKVtZWLAjqh7bvnhgIOJzykevXpU4vtGsEy1tLirJSprGOfBLz4Gb62zT6HJyLMEICclesbFSk9pUMo9J83nGlcXz3F7ufpxLbdhXvMfw82ueFmT88Nmo2ToRRSlS8lXGe882J8Scn1nbQjuxwinuKzrVZVHzf/wlGJvdi2aUU209cE8+6cVdS7SriPIn0KLkjH9K+ix1d6W22HCkbleMrhee8DwOf5cJItNofh6bhFavi+fcbqaysJ6HraWyVIAWtayMca8ry7wSQfymNO6beW8+JLoQjHg8nzQbO4gt2cv+cTyrW6G1tR1LS6veUgjhiRoyw8muLw8mG6Q7P1RsxWyqvDBOTy7hggecu7StbqHvptnk4TesSXQNTQgILXe0cruhWC54EEAAnHZiaZdhVlw3foYxdRfEjSbH2uGww78HIII48Rg8jK6vbuDwYTipLBtFbIzJkZ70Uyraw8HDXaRbq3rb3XUg+vb5ibKPxbxspVZUpqceKeSq2DqWNO7af2lRNdhPen0vVd1vWU99Q7OtiPB6rzJl5Tiquafwyw158vJ6HvTV2a3iharT/XHCy0f4f1E+3zPZjnOj2T7PZxVuPQwqShaaSW9Ppyj49X3cFz6Gk0mlSpAlahVXkBynZRiorEVoVVSpKpJzm8tnaZGAgCAIAgCAIAgCAU+301h3fkjVDnvCwHJPZunl+Ymiuq3/ACseZOs3aJv8Spd2DN267UKcavU36c94qqWs+VoDD8yD4Tnb282pRziCx3ftFrGjbvW3pxn5yb/7cp/JomLsWuwZe264H697sp9FIU/lOarbYvZ5jKWP33mh3c4PEIxi+6Kz6vUmaPZ1VPzVaJ91QPjK6pXqVPjk2aKterV1qSb8WRtqLv3aSrsa7fPlSrOP4gstthU1Ku5Pl+/sbrd7lGrU6Rx/3NL6ZNPOyKg53HhIG0Z7lBtcTKHEoNVpQSS3HunFKUo6FnTqtJKJEvctzJPrNsSRBKPIjW5A4mbFg3Rw3oZ/pT0n+R11la9/fJB9rdwB44Mn2Vh+JlJN4weVPc1keaulY+Tde2QhGcdoOcY8TnhPZbOfbdkuJl7jjvn3Ym3U1dZZQeDYIYDznlzaSt54l8jbTcZrKLxAccJCeDXJLmcl0h3s4HHn4nvmXaLdwa3g1OyrM1gHmOEyoz93dK24jieUT1lhSWCMzPavThdW6MM16qo5H26xuMPVCv6ZH2jBqEaq4xf7+ZZU5uVtGa+KnL5PVejz6nbTJqdOAKrBbWBgV3cGAHILao4D7ymSrP2mnBKNaOV3Guo7eu81I7r6x4ecX9mifV0kQcL0soPe4zX/AKi5UDzxOmtts2lx8MsPoyNLZ83rSal4cfR4fpktdNqktG9W6uverBh+YlnGSkspkOdOdN7s00+87T0wEAQBAEAQBAEAQD4RmAU2q6N1k71JbTv31YCk/brPsN+WfGV13su2uVicdepPp7QqJbtX31/Vx8nxXrjuK627UUfP0mxR/e0DeGO9qyd9fTenJ3ns1Wptui8olRjb1vyp4fSX2fB+e6eBer6rRupDKy27pHI5QEfAGathRcK04SWv/wBMnCUbatGSw0459cGonVlQcdQZU7VqKMYpmcEUut1I4gTkmt+W8WNGm+LK8TYyUcb3yCOcyisPJsgsPJnNbsyl1NeodSoOVHIr65llTr1Yy36S1JFSPaLgcrNBpTR1G8vVd2eP5+fGZKtcKr2uPePFQ93dwdtm7LFKotJU1gkk/SJ8ZhWuHUbdRamUUoLdwaKhhgceMr5ZI008nVWExZg0yy2IPf8AMf1km1WW2Qrt6otgJZwjghMpek4w2lf6uoC+liun9RMruO9bzXd9NSwsNY1YdYfRpk+ciRjjqtXXUM2OqDvZgP5zZTpTm8QWfAzp0p1HiCbfcU1pqvbNOmstbl1la9SP9UlcjyJnQWGztp6ODcV3k5dpRWKtRRXR+9/lW988FhsvZuuDqWv6uoYPVsw1DkdoLsoK+hadfaULyKXa1M+RGuLiycGo08y6r3V6JvPojUyyKcQBAEAQBAEAQBAEAp9ubbFP7OsdZqGHsVjsH17D9BB8eQkG9v6VrBymybaWbq+/N7sFxf2XV/tmf0+k+TvoEJzu2OpPez12E+m9ON2VX7W7nPr/APC0nV7eFxJaZSfpJfY2JM6SpNJFEio2nqscuZ/lONvLl3FRvly8P3qT7elniVBkdaE5ETUWgE54D+s2Rjk2IoNq7ZZ/YpKgY4knBPZw4cpYULaMfeqG+nDGvEyu0Oj197bxsrI+rvkk/DEtaV7SpLG6/Qwq0Kk3x0Ib9FNSvEMN3uV2B9MjE3LaNCXLXwNat6i5nXZleppbO7aq97cRw8RMK0qFVYym+42UnOLw/mbTZ+0etr7mHPz75S1aHZz7jKbS1LOi44Ge6RpQWXgxWGXuw9WMlT2/0ntCfZzw+DIN3S03kXwltHQrSl6VDI0479TX/DvMfgJ7X/Jnjo/oT9nvDqP+iXzwjloVt1jWBbRTXW5QhQGuJXHEluFYPZwJxg5E92TsGjWpqrUlnPIyrOnaqLcd6TSaz8Py1ffqtS60GwNPSd5awz/vLCbHP4myR5DhOso2lGisQikQK19XqrDlhdFovRaFnJBEEAQBAEAQBAEAQBAPF1qopZiFUDJLEAAd5J5TxtJZZlGLk92KyzO37cs1Hs6QbqduodeH/aQ8XP2j7PnOe2lt+lbpwp6y+hZwsoUNbjV/yr/U+XgtfA+6DQJSDu5LMcu7Hedz3s3b5ch2Thbq7q3M9+o8ntWvKrjPBcEuC8P34kLpP7NK2jnTbXZ6Kw3vgTJOyqm5cLvN9hrVdN/xRkvVafM01rcPOdRtCbVB45lTFamb1Zy5nJReVkt6WFBHG04HCex14mcdWZHb1js7J2EcP6y2tYxjFSMm2mU2l2Xax4kAHkZNncU4o3KUlwOlvR6wnHXN5jgPSYxvYLXdRklUnxkR7Oj16DKXuPAnI/KbFe0Z6OCHZTjrGR8KapVy3tDt3c5HmJ7vW8n7uh528+EkedBqilnEkRVpqUNDXUqG20lu8invEpZxxJoReh1qtIPdMHFNGT1Nls7UdYgPbyMsrSbnT14opK9Pcm0VO2Tv6vTV/UD2t+XVr8WP5THaNTct2uuF+/Qm2q3LapPriK+r+iPes2dvOLa2Ndw5OvaB9GxeTr4H0IlVYbTrWksxenQxp18R7Oa3oPl90+T/AG8lpsnbItbqrB1d4GShPBgObVn6a/Edon0Sw2jRvIb0HrzRDuLR01vweYdenc+j+T5FrJ5DEAQBAEAQBAEAQCi1fSRSSmmQ3uOBKnFSn7VnL0XJlXe7Xt7Ve88voixp7PlhTrPcXfxfgvu8IgHZ73EPqnFhBytajFKkdu6eLnxbPgBOM2ht2vc+7HSJJVeFJbtut3q38T8+XgvNsshKEiiAcdbphbW9bcnUqfJhibKU3TmpLkzZSqOnNTXFNP0OXR/aBs0q5GbKv2dg+3XwP58D6zrb2v8A8MqkdVlehleUFC5ePhlqvB6/7EXWuGHWJyPDxDdoPjKGdNRlpwfA3W/8kuKKnUa1VxvMBnlnhM40pS4ImKKOF+hFhJ55GJnCq4aHkknxPNegFY45OOyeyrObMos5lgOOOHA48+2ZYybN7By1GpGOP/vjM4U3k9UjxXSG4BuM9lLd4ownqQbtnYJym9kcx+U3xr5WjwRaiy9EXFNi1qqsQDjkZDknOTaN2EloejaDPN1mWMGv2DgUBieeSc+HD+Qk+zilBvvKe6blVwV2xW657dUeVhC1+FVeQp/Ed5vUSs2rX3pqmuX1Jl0uyjG3X8Osv7nx9FhFtKkhEfW6JLRhxyOVIJDKewqw4qfETfQuKlCe/TeGbKVWVN5j59H4rmedNtS7T+zeDdV2Wov7RR/ioPe+8g9J22zvaOnVShX0fXkJ21KtrS92X8r4eTf0fqy/0upS1A9bBlYZDKcgzp4yUllFdUpypycZrDXU6z0wEAQBAEAhbT2rXpwC59puCoo3nc9yqOJ8+Q7Zpr3FOhBzqPCJFC2qV37i0XFvgvF/vuKK6u7VfPncqPKhDzH+K44t90YXznEbS9oqlVuFDRdSxg6Vv+TrL+Z/6Vy8Xr4Eh7qqVALJWoHAEhQB4TnVCpVeUm2a1CpVllJt+pEXb1LfNlrf8qt7PiqkfGS6Wyrup8MGbnZVo/GlH+5pfV5Oy6q5vc0l58WNaD+J8/CWFP2avJccI1unRj8VWPll/RY+Z9NWtPKihfvXsT/DX/WTYeylT+KZ5v2a4zk/CK+8vsRdVfqqGq64UHrLAgStnL8eJYEjBCjJM032wI2tB1JT1X76G6nC2rKfZuXurOXjHhp14I8WN8m1QflVqcI/ctw9xvxD2fQSHY1u2t5UHy4fvuMor8Rb7v8AFDVd8XxXk9fU+bS0TZJRyhPPtB+8OR/nIVKol7s1k8pTUkskFKGcFblRh4cQfNSOH5mbnKMWnTbRvz0IXyJ6Dv0+0nbWT/sJ5HwPDym7tI1Vu1NH1/U946Huratbk8we0HmPMTGVvOKMktD78trPDhw8J52Uw44F1lb49kHunsYzjzNappkRbUr5cu7u9TNrjKXE2QilocLdpktu1jfc9g90eLHsHxmcaCS3pvCDeuEdk0/VA2MDbZ4DOMnko7B4/GYufaPcWkf3xGMcTyumssbeswg+qOfqf6CeucILENe8SeUXhvNtY0lect86w/u6jjIz9ZuIA8SYp1+woynLm9O81QgqcvxM+Xwrq/0XF+hP0u1FZf2VN7ouVDJV7PsHd4ZIyBjHpNMNiXlaPaJcTRUtmn/iTim9cN666nptuVL85v1f5tb1j9TDHxkersm7pfFBnis6kvgxL+1p/JPJOo1COMoysO9SCPhIEqcoPElgjzhKDxJY8TpMDEg2aEqxsofqrDxbAyjn/ETt+8MN4y32ftmvaPCeY9GSFWUoqFZb0eXVeD+zyu4sdm7cDsK7h1V31SfYfxqbkw8ODDtHbO9sdp0LuOYPXoRK9m4rtKb3odea8Vy8eHeW8sSEIAgFdtuzUBMaZFawnG87YVB3kc2PYB+fjqrOpu/4a17yVaRoOea7aiunF/oUOzujmqB37Lalsb37ADda3hvPuqg+yFwJR1NiSuZ71zUb7lwLGvtC2a3YRbiuC+FLyWW33t5LEdGFb527UWeHWdWv5VBZKo7Es6XCGfEi/wD9Kcfy4Rj5Z/8ALJM0uwNNUcpRWG+sVDN+o5PxljC3pQ+GKNFS+uaixKbx0zp6cCyE3EUQDlqtQtSM7sFVQSxPIAc55KSisszp05VJKEVlvgZjQ719h1VgK5G7Sh5pVzye53OCe4YHZPne3dp/iqm5H4UW9Xdo01bweecn1f6Lgu/LJW0NGt1bVuPZYY8R3EdxB4yko1ZUpqceRpo1ZUpqceKMxp7LUY1M37VPotnctXsde0eOOR5iWtSNOS7RL3X04p9CzqU4SSq0/hfyfR/bqjsu0BvbrAo3c3b5HkZqdF4ytUYYO1do7/SYNMNM56jR1We+inuJHEeR5iZQq1IfCzzLItexaFPut6u5/rNruqr5/JDU7Ps6vGMkeR4/GYKtPI1K5+jSFuNlrDu3gB+agGSVfSS0iv34nqXNsmVUV0rhAAPD/ntmiU51HmTNiPl2rVBnOM/HwE9jTlN4RiyDW12qfcpG6B7zHkvmew/ZHHykhxpUI71XyXU2bkacVUraLkub/Rd5stk7NXTpurkk8WY82btJ/wCOwSmuLiVaWX5LoVlxXlWll6LkuSR92Pd8m1BpPCq4l6u5bedlf4uLjx3p2vs5tHtafYTeq4Hl1Dt6Kqr4o4Uu9cE/L4X5GlInUFSVep6OaWwljQgY82QbjfqTBmipbUamkopkunf3EFhTeOj1Xo8oino1u/M6i9PB265fUWZbHkwlbX2DZ1f4ceBuW0d78ynF+C3X/lwvVM4tpNah93T2jvDvUf0lWA/VKar7K6/4c/U2qrZyXGUfJP55j9CPrA7KUv0dhU9qFLV8CN074Pju5kF+z99Qlv0nnHQ2UnTi96jWWe/K+qx8yLpulY0uFtd3qzjNiMl6d28rAdav2h7X3uc6Cy2jcQxTu4NPqbp7Ldzl0klLuacX4Yb3X3cPA2emvWxFdCGVgCpHIg8QZfpprKKGcJQk4yWGuJ0npiIAgCAIAgHxmABJOAOZPICD1Jt4Rk7dR8vcN/8AFRsoD/fup4OR+7B5DtPHunGbe2xnNCk/F/v9/a5jT/BRx/zHx/pT5eL59Fp1JGs2lVUQHcbx5IAWc+SLlj+U5ahaVq7xTi2a6dvUqLMVp14L1ehzXUaiz5rTMB9a9hUP08X/AIRLy39mbmes3gycbeH5lTyis/PRfNkDbGjs3601Qrw5IqupLK1duCQp3ueQD4HGCJuvNkT2fT7Wm95c0+ZItq1PdlOhnT4oyxhrOOXRtd/NMga9bKlK6msWJ+9QZHgXXmh8eUraW5UeaMsPo/s+ZIp9nW/KeH/K/s+f1IVVRxvU2BhjO6Tn8m5j1zNknripHHeKkZReHoRr9psnziMh7yMr+ocPjNkbdS+B5+voa9/qeP8Ari94x4TL8JLoeb6B26COGI/CPmFI8ptgtwXLHuUEn4T12yXHTxG+emudyE+l9RB1jnzA4L5kwqcYre5dXov34G+NKco7z0j1ei/38i32d0XZzvXkoPqhsufvuOCjwX85ErbQjD3aWr68vJfqap3lKlpRW8+r4eS+79C3XUNVZ8n02n3xXWHYKyoQGJA3Q3BjwJ4kTKz2XW2hCVXe17yO4KpDt69TDbwsrPDjnHDj0ZI022KmbcYmuz93aprf0De96ZkO52bcW79+Jrna1Ix3170esdV8uHng77R0YuQoSQeBVhzV14qw8QcGaLavO3qqpHijXRqunPeWvVdU+KJ+wNpG6shxu21ndsX7Q5MPssMMPPHZPqVjdxuqKqRIt3bqlP3dYvWL7uniuDLSSyIIAgCAfCMwD6BAEAQBAEAQBAM50v0+ou6qqqvfqYk2/tAmQMbqMTx3Sc5wDnGJAv6derDcpPGeLLTZtShS3qlSWJLG7pnxa5ZXLLXUUbAtsA6+7dX91p/YUDuLn2z6bsrbX2dt6fvVPefeJ31KD/wYZfWer9OHrvFxs/ZlVAxVWqZ5kD2j4sx4sfEmXtOlCmsQWCDWuKtZ5qSz++S4LyJc2GkznSF9/U6arsTfub0HVp8Xf9M5v2muNy2UFz/f6lpZR3KFSp1xFeu8/ovUkz58ayq1nR6iw53Nxj9Ks7h9ccD6gyZTvq0FjOV36kynfVoLGcro9fr9ij12z1pYV/LVVjyS1VPA8BkgjHrJ9KtKrHf7LTqidSqOtFz7F46xb++Thf0VuOc16ZvtZI9cbkzjtCiv4pL9+Jp7W0euZLyX6nyroXZnJXTKfJm+BAiW1KeMZkzzt7VcpP0X6kq/ZtFJC6jUOeGSiLuIF5bzhASFz2kgTGnVr1k5UKfDm9X8zdTq1Zpu3pJd71eeizpnuSyafQ6SupQKlVV+yBx8c9vnKirVqTlmbyyrq1alSWajbfeSJqNRH2aMa5vtacdnPcc9v4/jO29lJ+7OJsr62i7pP5r/AGLrW6Ku5dy1Fde5gCPjyM62UIyWJLJX0qs6Ut6m2n3FLZ0fsq46a07v7q4l08lf309d4eEob32et6+XD3WWEb6FTSvHX+aOj81wfyfeU2r2t1Fq2sjU3KMWVvyuqzlurb3bCvFlwc8xgZlVYU7nZdxuVFmDJ1O17em6cXvRfBr+F8sris8Hy4POhuKbQ6hlIKsAQRyIPEGdommso5+UXFuMuKPc9MRAEAQBAEAQBAEAQBAEAQBAEAyezLOusu1PZY27X/lVZVSPBm32/EJ859obvtrndXCJdV49lCFD+VZfjLV+iwvIspQEUg6i97LOoox1mAXcjK1KeRYdrHsXt5nhLrZOyZ3k8vSK4kiEIQh2tX4eS5yf6dX9yyo6P1LRZTxPWqRY7cXcsMbzHtPHh2DsxPodK1p06XZQWFgiTvqsq0avDdxhLgscl9+vMq9g6gvQhb31BR/v1ko3xUz5df0HRuJw7yZdwUK0lHg9V4PVfJknXapaq2duSjkOJJ5AAdpJwAPGaKNKVWooR4s1UqTqzUI8yX0e2caqy1oHXWnes7cZ5IPBRhfQntn1PZ9nG1oKmvM0Xtwqk1GHwx0j+vi3r8uRVLWdJaKD8zYSaD9U82pPlxK+HDsnI+0Gyuyl29Pg+JM3lc0+1XxL4u/pL/279eZYzlSMRqzu6yg/WS1Pz3LB/wCMzqvZWpivOPVG2XvWs10cX9V9zRzuyqEA5anTJYpWxVdTzDAEfkZ5KKksNGdOpOnLeg8PuPOi0iUoK613UXkOPDjnt855GKisLge1as6s3Oby2d5kaxAEAQBAEAQBAEAQBAEAQBAKfpVqzXQVQ4stIqTwZ+Bb8K7zfhkO/uFb28pvoTtn0lOspS+GPvPy5ebwvM46aha0VFGFUAAeAGBPlM5ucnJ8WbJzc5OUuL1Ims1Ls4oowbWGST7tSfXfx5hV7T4AmWuydlTvZ66RXFm6nThGHa1fhXrJ9F93yXfgvtmbPTTpuJnnlmPFnY82Y9pP/AHACfR6FCFCChBYSK2vXnWnvS8lyS6L9971Jc3Gky2lXq9Tqquwstq+Vow38aOfWfP/AGmoblyprmi5m9+3pVO5xf8A0vT5NHqir5RqgvOvT4d/G4j9mvjuglz4lJL9mbDLdxLyMZy7C3b/AIp6L+3m/N6eG8aedqVBD2ts9dRU1bcM8Qw5ow4qy+IIBmutSjVg4S4M329eVCopx9Oq5rzRSbK1TOpWwAXVndsA5bw5MPssMMPAz5btGylaVnB8ORYXFOMWpQ+GWsf08VwZ82kwVqLD9C9MnuFmaj/5JM9n6vZ3se/Q9opyjUgucX8ve+xqJ9KKcQBAEAQBAEAQBAEAQBAEAQBAEAQBAMxq7ev1h+pphujxusALfpTA/GZxvtRecKEfMt6Uexte+pr/ANK4erz6I+bR1jKVrqXfus9xewAc3c9iDtPkBxM53Z2z6l5V3Y8ObPaNJSTnUeILi/su98vV6FzsfZg06EZLux3rHPN3Pb4DsA7ABPplrbQtqapw4IgXVy68s4wlol0X74vmyfJBGEAyXSXVLptULW5NpnHm1LKwHiT1mBOW9pLV1uz3eOcF3YU3XtnTjxU1/mTX2Lro9oTTQof5xsvYe+x+Leg4KPBROgs7dW9GNNcivvayq1m4/CtI+C4fq+9lnJJEEAz/AEk0hrYauscUGLlAyXq558WTiw8Cw7ZS7a2crujlfEuBZ2NVTX4afN+6+kv0fB+TI+1q+t09gQ+9WSpHfjKkeuDPnttN0q8W+TNtvLs68XLk9fuaDZ+pFtVdg5OisPJgCP5z61CW9FPqVdam6VSUHybXoyRMjWIAgCAIAgCAIAgCAIAgCAIAgCARto6wU1WWtyRCx8d0ZwPGYzkoxcnyNtCk61SNOPFtL1MnobGopQFS+ouJbcHNrX9ts/VVc8SeAAE+bSpVdpXktzr8i6rRjWqyaeKccLPRLReLfJc2aDYWyOoDPY2/fZjrH7OHJEHYi5OB6nnO/srKnaUlCCKy7uu2ajBYguC+773z9C1kwhiAIBB2lsqvUGo2AnqrA6+YBwD3jiDjwE11KUZ4zyeSRQuqlBSUH8SwydNhHEAQARAMnpK/k1raU+4QXoP+Hn2q/NCf0lZ8/wDaHZ3YVu2hwZdVJfiKSuFx4T8eT8/rkseiL/sOrP8AdWPX+FWO5/AUnYbKrdraQl3EXaS/xt/+ZJ+q1+eS7lgV4gCAIAgCAIAgCAIAgCAIAgCAIBQdM0salFrrawG1N9VxkquWAOeQLKgJ7ATIG0YValBwpcXoWWy5U41XKclHEXhvq9Po3jvJGxNkmsm64hr3GCR7ta8xXX4d55sePcBjs7Z1Ozp7sePNmq7ulNKlTWIL1b6v7LkvNu3liQhAEAQBAEAQBAEAqOk2z2tqDV/PVN1lfiw5qfBlJX1B7JDv7WNzQlTZNsLiNKpifwyWJfr5PUrejGsVr33D7GoqW4DByGTFdmfHBqHmDKf2dnKNOVCXGLJd/RlGit7jCTi/B+8v9RqZ0hTiAIAgCAIAgCAIAgCAIAgCAIAgCAIAgCAIAgCAIAgCAIAgGU/6TZRr6nqXeoc2luHzRsGXGexWdVYeO8JWq07O77WHCS1Ln8VTrWUoVHia3cf1Yenmk2vDBq5ZFMIAgCAIAgCAIAgCAIAgCAIAgCAIAgCAIAgCAIAgCAIAgCAIAgCAIAgCAIAgCAI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47" name="Picture 23" descr="https://encrypted-tbn3.gstatic.com/images?q=tbn:ANd9GcSFwzTGdjnWYKvd91iTKL6IXBFR3c58Fh0ckbE_YH5kcH_8Ajb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75" y="2148328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oom in.jpg"/>
          <p:cNvPicPr>
            <a:picLocks noChangeAspect="1"/>
          </p:cNvPicPr>
          <p:nvPr/>
        </p:nvPicPr>
        <p:blipFill>
          <a:blip r:embed="rId2" cstate="print"/>
          <a:srcRect l="8512" b="9084"/>
          <a:stretch>
            <a:fillRect/>
          </a:stretch>
        </p:blipFill>
        <p:spPr>
          <a:xfrm>
            <a:off x="2487706" y="-865404"/>
            <a:ext cx="9704294" cy="772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5073"/>
            <a:ext cx="2385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for the pathway lighting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215153" y="3509683"/>
            <a:ext cx="188259" cy="16136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/>
          <p:cNvSpPr txBox="1"/>
          <p:nvPr/>
        </p:nvSpPr>
        <p:spPr>
          <a:xfrm>
            <a:off x="323241" y="3421542"/>
            <a:ext cx="2258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</a:t>
            </a:r>
            <a:r>
              <a:rPr lang="en-MY" sz="2800" dirty="0" smtClean="0">
                <a:latin typeface="Roboto Th" pitchFamily="2" charset="0"/>
                <a:ea typeface="Roboto Th" pitchFamily="2" charset="0"/>
              </a:rPr>
              <a:t>- Pathway Lighting point</a:t>
            </a:r>
            <a:endParaRPr lang="en-MY" sz="2800" dirty="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225988" y="1075765"/>
            <a:ext cx="134471" cy="12102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Flowchart: Connector 31"/>
          <p:cNvSpPr/>
          <p:nvPr/>
        </p:nvSpPr>
        <p:spPr>
          <a:xfrm>
            <a:off x="5957047" y="1734671"/>
            <a:ext cx="134471" cy="12102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Flowchart: Connector 32"/>
          <p:cNvSpPr/>
          <p:nvPr/>
        </p:nvSpPr>
        <p:spPr>
          <a:xfrm>
            <a:off x="7261412" y="4625788"/>
            <a:ext cx="161364" cy="14791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Flowchart: Connector 33"/>
          <p:cNvSpPr/>
          <p:nvPr/>
        </p:nvSpPr>
        <p:spPr>
          <a:xfrm>
            <a:off x="7678271" y="1492624"/>
            <a:ext cx="134470" cy="14791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Flowchart: Connector 34"/>
          <p:cNvSpPr/>
          <p:nvPr/>
        </p:nvSpPr>
        <p:spPr>
          <a:xfrm>
            <a:off x="7046259" y="2864224"/>
            <a:ext cx="134470" cy="17481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>
                <a:solidFill>
                  <a:schemeClr val="bg1"/>
                </a:solidFill>
              </a:rPr>
              <a:t> 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oom in.jpg"/>
          <p:cNvPicPr>
            <a:picLocks noChangeAspect="1"/>
          </p:cNvPicPr>
          <p:nvPr/>
        </p:nvPicPr>
        <p:blipFill>
          <a:blip r:embed="rId2" cstate="print"/>
          <a:srcRect l="8512" b="9084"/>
          <a:stretch>
            <a:fillRect/>
          </a:stretch>
        </p:blipFill>
        <p:spPr>
          <a:xfrm>
            <a:off x="2487706" y="-865404"/>
            <a:ext cx="9704294" cy="7723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9793" y="200297"/>
            <a:ext cx="29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Th" pitchFamily="2" charset="0"/>
                <a:ea typeface="Roboto Th" pitchFamily="2" charset="0"/>
              </a:rPr>
              <a:t>TITLE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5073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 smtClean="0">
                <a:latin typeface="Roboto Th"/>
                <a:ea typeface="Roboto Th" pitchFamily="2" charset="0"/>
              </a:rPr>
              <a:t>Location</a:t>
            </a:r>
            <a:r>
              <a:rPr lang="en-MY" sz="4000" dirty="0" smtClean="0">
                <a:latin typeface="Roboto Th" pitchFamily="2" charset="0"/>
                <a:ea typeface="Roboto Th" pitchFamily="2" charset="0"/>
              </a:rPr>
              <a:t> for the bird feeding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453" y="3211163"/>
            <a:ext cx="2283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</a:t>
            </a:r>
            <a:r>
              <a:rPr lang="en-MY" sz="28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-</a:t>
            </a:r>
            <a:r>
              <a:rPr lang="en-MY" sz="2800" dirty="0" smtClean="0">
                <a:latin typeface="Roboto Th" pitchFamily="2" charset="0"/>
                <a:ea typeface="Roboto Th" pitchFamily="2" charset="0"/>
              </a:rPr>
              <a:t>Bird Feeding Tower</a:t>
            </a:r>
            <a:endParaRPr lang="en-MY" sz="2800" dirty="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747" y="3395765"/>
            <a:ext cx="201706" cy="134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6996952" y="5181600"/>
            <a:ext cx="304799" cy="183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1694" y="1927412"/>
            <a:ext cx="251012" cy="17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>
                <a:solidFill>
                  <a:schemeClr val="bg1"/>
                </a:solidFill>
              </a:rPr>
              <a:t> </a:t>
            </a:r>
            <a:endParaRPr lang="en-MY" sz="1400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1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ku\Desktop\New folder\001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7" y="3456727"/>
            <a:ext cx="2398544" cy="29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99640" y="826840"/>
            <a:ext cx="3722507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Roboto Th"/>
              </a:rPr>
              <a:t>1. Bridge Railing</a:t>
            </a:r>
            <a:endParaRPr lang="en-MY" dirty="0">
              <a:latin typeface="Roboto 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246" y="6396451"/>
            <a:ext cx="147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 Th"/>
              </a:rPr>
              <a:t>Made out of </a:t>
            </a:r>
            <a:r>
              <a:rPr lang="en-US" sz="1400" dirty="0" err="1" smtClean="0">
                <a:solidFill>
                  <a:schemeClr val="bg1"/>
                </a:solidFill>
                <a:latin typeface="Roboto Th"/>
              </a:rPr>
              <a:t>kempas</a:t>
            </a:r>
            <a:r>
              <a:rPr lang="en-US" sz="1400" dirty="0" smtClean="0">
                <a:solidFill>
                  <a:schemeClr val="bg1"/>
                </a:solidFill>
                <a:latin typeface="Roboto Th"/>
              </a:rPr>
              <a:t> wood</a:t>
            </a:r>
            <a:endParaRPr lang="en-MY" sz="1400" dirty="0">
              <a:solidFill>
                <a:schemeClr val="bg1"/>
              </a:solidFill>
              <a:latin typeface="Roboto Th"/>
            </a:endParaRPr>
          </a:p>
        </p:txBody>
      </p:sp>
      <p:pic>
        <p:nvPicPr>
          <p:cNvPr id="5" name="Picture 4" descr="C:\Users\Roku\Desktop\New folder\001 - Copy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06757"/>
            <a:ext cx="16589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2891" y="2722559"/>
            <a:ext cx="19199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Roboto Th"/>
              </a:rPr>
              <a:t>Kempas</a:t>
            </a:r>
            <a:r>
              <a:rPr lang="en-US" sz="1400" dirty="0" smtClean="0">
                <a:latin typeface="Roboto Th"/>
              </a:rPr>
              <a:t> wood texture</a:t>
            </a:r>
          </a:p>
          <a:p>
            <a:endParaRPr lang="en-US" sz="2000" dirty="0" smtClean="0">
              <a:latin typeface="Roboto Th"/>
            </a:endParaRPr>
          </a:p>
          <a:p>
            <a:endParaRPr lang="en-US" sz="2000" dirty="0">
              <a:latin typeface="Roboto Th"/>
            </a:endParaRPr>
          </a:p>
          <a:p>
            <a:endParaRPr lang="en-US" sz="2000" dirty="0" smtClean="0">
              <a:latin typeface="Roboto Th"/>
            </a:endParaRPr>
          </a:p>
          <a:p>
            <a:r>
              <a:rPr lang="en-US" sz="2000" dirty="0" smtClean="0">
                <a:latin typeface="Roboto Th"/>
              </a:rPr>
              <a:t>Strength:</a:t>
            </a:r>
          </a:p>
          <a:p>
            <a:r>
              <a:rPr lang="en-US" sz="2000" dirty="0" smtClean="0">
                <a:latin typeface="Roboto Th"/>
              </a:rPr>
              <a:t>~durable</a:t>
            </a:r>
          </a:p>
          <a:p>
            <a:r>
              <a:rPr lang="en-US" sz="2000" dirty="0" smtClean="0">
                <a:latin typeface="Roboto Th"/>
              </a:rPr>
              <a:t>~inexpensive</a:t>
            </a:r>
            <a:br>
              <a:rPr lang="en-US" sz="2000" dirty="0" smtClean="0">
                <a:latin typeface="Roboto Th"/>
              </a:rPr>
            </a:br>
            <a:r>
              <a:rPr lang="en-US" sz="2000" dirty="0" smtClean="0">
                <a:latin typeface="Roboto Th"/>
              </a:rPr>
              <a:t>~easy to install</a:t>
            </a:r>
            <a:endParaRPr lang="en-MY" sz="2000" dirty="0">
              <a:latin typeface="Roboto 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486" y="272842"/>
            <a:ext cx="3799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Th" pitchFamily="2" charset="0"/>
                <a:ea typeface="Roboto Th" pitchFamily="2" charset="0"/>
              </a:rPr>
              <a:t>Materials Analysis</a:t>
            </a:r>
            <a:endParaRPr lang="en-MY" sz="3000" dirty="0" smtClean="0">
              <a:latin typeface="Roboto Th" pitchFamily="2" charset="0"/>
              <a:ea typeface="Roboto Th" pitchFamily="2" charset="0"/>
            </a:endParaRPr>
          </a:p>
        </p:txBody>
      </p:sp>
      <p:pic>
        <p:nvPicPr>
          <p:cNvPr id="1027" name="Picture 3" descr="C:\Users\Roku\Desktop\New folder\001 - Copy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" y="1596659"/>
            <a:ext cx="2298115" cy="16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ku\Desktop\New folder\001 - Copy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589" y="3167852"/>
            <a:ext cx="1549400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ku\Desktop\New folder\001 - Copy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74" y="119033"/>
            <a:ext cx="2135187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ku\Desktop\New folder\001 - Copy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48" y="1611531"/>
            <a:ext cx="9763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oku\Desktop\New folder\001 - Copy (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11" y="2722559"/>
            <a:ext cx="202565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oku\Desktop\New folder\001 - Copy (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74" y="4889258"/>
            <a:ext cx="1843087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7396" y="272842"/>
            <a:ext cx="489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Weakness:</a:t>
            </a:r>
          </a:p>
          <a:p>
            <a:r>
              <a:rPr lang="en-US" sz="2000" dirty="0" smtClean="0">
                <a:latin typeface="Roboto Th"/>
              </a:rPr>
              <a:t>~cannot withstand high moisture (causing moss to grow)</a:t>
            </a:r>
          </a:p>
          <a:p>
            <a:r>
              <a:rPr lang="en-US" sz="2000" dirty="0" smtClean="0">
                <a:latin typeface="Roboto Th"/>
              </a:rPr>
              <a:t>~susceptible to termite attacks</a:t>
            </a:r>
            <a:endParaRPr lang="en-MY" sz="2000" dirty="0">
              <a:latin typeface="Roboto T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7396" y="2633228"/>
            <a:ext cx="3459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Timeline Course:</a:t>
            </a:r>
          </a:p>
          <a:p>
            <a:r>
              <a:rPr lang="en-US" sz="2000" dirty="0" smtClean="0">
                <a:latin typeface="Roboto Th"/>
              </a:rPr>
              <a:t>~</a:t>
            </a:r>
            <a:r>
              <a:rPr lang="en-US" sz="2000" dirty="0" err="1" smtClean="0">
                <a:latin typeface="Roboto Th"/>
              </a:rPr>
              <a:t>Kempas</a:t>
            </a:r>
            <a:r>
              <a:rPr lang="en-US" sz="2000" dirty="0" smtClean="0">
                <a:latin typeface="Roboto Th"/>
              </a:rPr>
              <a:t> is slightly acidic and corrodes metals. This causes the bolts to rust.</a:t>
            </a:r>
          </a:p>
          <a:p>
            <a:r>
              <a:rPr lang="en-US" sz="2000" dirty="0" smtClean="0">
                <a:latin typeface="Roboto Th"/>
              </a:rPr>
              <a:t>~brittle areas have blunting effects on cutting edges.</a:t>
            </a:r>
            <a:endParaRPr lang="en-MY" sz="2000" dirty="0">
              <a:latin typeface="Roboto Th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4243" y="4719069"/>
            <a:ext cx="5313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M</a:t>
            </a:r>
            <a:r>
              <a:rPr lang="en-US" sz="2000" dirty="0" smtClean="0">
                <a:latin typeface="Roboto Th"/>
              </a:rPr>
              <a:t>aterial suitability:</a:t>
            </a:r>
          </a:p>
          <a:p>
            <a:r>
              <a:rPr lang="en-US" sz="2000" dirty="0" smtClean="0">
                <a:latin typeface="Roboto Th"/>
              </a:rPr>
              <a:t> Not </a:t>
            </a:r>
            <a:r>
              <a:rPr lang="en-US" sz="2000" dirty="0">
                <a:latin typeface="Roboto Th"/>
              </a:rPr>
              <a:t>suitable as </a:t>
            </a:r>
            <a:r>
              <a:rPr lang="en-US" sz="2000" dirty="0" smtClean="0">
                <a:latin typeface="Roboto Th"/>
              </a:rPr>
              <a:t>rust occurs </a:t>
            </a:r>
            <a:r>
              <a:rPr lang="en-US" sz="2000" dirty="0">
                <a:latin typeface="Roboto Th"/>
              </a:rPr>
              <a:t>after a long period </a:t>
            </a:r>
            <a:r>
              <a:rPr lang="en-US" sz="2000" dirty="0" smtClean="0">
                <a:latin typeface="Roboto Th"/>
              </a:rPr>
              <a:t>of time.</a:t>
            </a:r>
          </a:p>
          <a:p>
            <a:r>
              <a:rPr lang="en-US" sz="2000" dirty="0">
                <a:latin typeface="Roboto Th"/>
              </a:rPr>
              <a:t>M</a:t>
            </a:r>
            <a:r>
              <a:rPr lang="en-US" sz="2000" dirty="0" smtClean="0">
                <a:latin typeface="Roboto Th"/>
              </a:rPr>
              <a:t>aterial usability: </a:t>
            </a:r>
            <a:r>
              <a:rPr lang="en-US" sz="2000" dirty="0" err="1" smtClean="0">
                <a:latin typeface="Roboto Th"/>
              </a:rPr>
              <a:t>Kempas</a:t>
            </a:r>
            <a:r>
              <a:rPr lang="en-US" sz="2000" dirty="0" smtClean="0">
                <a:latin typeface="Roboto Th"/>
              </a:rPr>
              <a:t> </a:t>
            </a:r>
            <a:r>
              <a:rPr lang="en-US" sz="2000" dirty="0">
                <a:latin typeface="Roboto Th"/>
              </a:rPr>
              <a:t>wood is better suited for flooring but not as a bridge in a </a:t>
            </a:r>
            <a:r>
              <a:rPr lang="en-US" sz="2000" dirty="0" smtClean="0">
                <a:latin typeface="Roboto Th"/>
              </a:rPr>
              <a:t>jungle.</a:t>
            </a:r>
            <a:endParaRPr lang="en-MY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7495" y="204350"/>
            <a:ext cx="3237191" cy="1654641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2</a:t>
            </a:r>
            <a:r>
              <a:rPr lang="en-US" dirty="0" smtClean="0">
                <a:latin typeface="Roboto Th"/>
              </a:rPr>
              <a:t>. Steel with bronze coating</a:t>
            </a:r>
            <a:endParaRPr lang="en-MY" dirty="0">
              <a:latin typeface="Roboto Th"/>
            </a:endParaRPr>
          </a:p>
        </p:txBody>
      </p:sp>
      <p:pic>
        <p:nvPicPr>
          <p:cNvPr id="6146" name="Picture 2" descr="C:\Users\Roku\Desktop\FRASERHILL\New folder\005 - Copy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8" y="1304535"/>
            <a:ext cx="22447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8833449" y="133181"/>
            <a:ext cx="3122762" cy="179697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3</a:t>
            </a:r>
            <a:r>
              <a:rPr lang="en-US" dirty="0" smtClean="0">
                <a:latin typeface="Roboto Th"/>
              </a:rPr>
              <a:t>. Concrete Walls with Drainage holes</a:t>
            </a:r>
            <a:endParaRPr lang="en-MY" dirty="0">
              <a:latin typeface="Roboto Th"/>
            </a:endParaRPr>
          </a:p>
        </p:txBody>
      </p:sp>
      <p:pic>
        <p:nvPicPr>
          <p:cNvPr id="5" name="Picture 2" descr="C:\Users\Roku\Desktop\FRASERHILL\New folder\005 - Copy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54" y="1662022"/>
            <a:ext cx="2513013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422" y="3113805"/>
            <a:ext cx="3442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Strength:</a:t>
            </a:r>
          </a:p>
          <a:p>
            <a:r>
              <a:rPr lang="en-US" sz="2000" dirty="0" smtClean="0">
                <a:latin typeface="Roboto Th"/>
              </a:rPr>
              <a:t>~Malleable and ductile</a:t>
            </a:r>
          </a:p>
          <a:p>
            <a:r>
              <a:rPr lang="en-US" sz="2000" dirty="0" smtClean="0">
                <a:latin typeface="Roboto Th"/>
              </a:rPr>
              <a:t>~High aesthetic value</a:t>
            </a:r>
          </a:p>
          <a:p>
            <a:r>
              <a:rPr lang="en-US" sz="2000" dirty="0" smtClean="0">
                <a:latin typeface="Roboto Th"/>
              </a:rPr>
              <a:t>~Good wear resistance</a:t>
            </a:r>
            <a:endParaRPr lang="en-MY" sz="2000" dirty="0">
              <a:latin typeface="Roboto Th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422" y="4423915"/>
            <a:ext cx="3879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 Th"/>
              </a:rPr>
              <a:t>Weakness:</a:t>
            </a:r>
          </a:p>
          <a:p>
            <a:r>
              <a:rPr lang="en-US" sz="2000" dirty="0" smtClean="0">
                <a:latin typeface="Roboto Th"/>
              </a:rPr>
              <a:t>~Costly waste</a:t>
            </a:r>
          </a:p>
          <a:p>
            <a:r>
              <a:rPr lang="en-US" sz="2000" dirty="0" smtClean="0">
                <a:latin typeface="Roboto Th"/>
              </a:rPr>
              <a:t>~Environmental issue (high embodied energy)</a:t>
            </a:r>
            <a:endParaRPr lang="en-US" sz="2000" dirty="0">
              <a:latin typeface="Roboto 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422" y="5764606"/>
            <a:ext cx="364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Timeline Course: Coating will fade in time and the metal underneath will be prone to rust</a:t>
            </a:r>
            <a:endParaRPr lang="en-MY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24686" y="285812"/>
            <a:ext cx="3297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Material suitability: </a:t>
            </a:r>
            <a:r>
              <a:rPr lang="en-US" sz="2000" dirty="0" smtClean="0">
                <a:latin typeface="Roboto Th"/>
              </a:rPr>
              <a:t>It is suitable as metal’s strength can withstand pressure when leaned on against. This prevents people from falling over into the water.</a:t>
            </a:r>
          </a:p>
          <a:p>
            <a:endParaRPr lang="en-US" sz="2000" dirty="0" smtClean="0">
              <a:latin typeface="Roboto Th"/>
            </a:endParaRPr>
          </a:p>
          <a:p>
            <a:r>
              <a:rPr lang="en-US" sz="2000" dirty="0" smtClean="0">
                <a:latin typeface="Roboto Th"/>
              </a:rPr>
              <a:t>Material </a:t>
            </a:r>
            <a:r>
              <a:rPr lang="en-US" sz="2000" dirty="0">
                <a:latin typeface="Roboto Th"/>
              </a:rPr>
              <a:t>usability</a:t>
            </a:r>
            <a:r>
              <a:rPr lang="en-US" sz="2000" dirty="0" smtClean="0">
                <a:latin typeface="Roboto Th"/>
              </a:rPr>
              <a:t>: Versatile when it comes to modification and repair, therefore can be preserved at site for a long time frame.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673422" y="3589213"/>
            <a:ext cx="3442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Strength:</a:t>
            </a:r>
          </a:p>
          <a:p>
            <a:r>
              <a:rPr lang="en-US" sz="2000" dirty="0" smtClean="0">
                <a:latin typeface="Roboto Th"/>
              </a:rPr>
              <a:t>~Steady and firm structure</a:t>
            </a:r>
          </a:p>
          <a:p>
            <a:r>
              <a:rPr lang="en-US" sz="2000" dirty="0" smtClean="0">
                <a:latin typeface="Roboto Th"/>
              </a:rPr>
              <a:t>~The drainage pipe is there to remove excess water during high tide to low tide</a:t>
            </a:r>
          </a:p>
          <a:p>
            <a:endParaRPr lang="en-MY" sz="2000" dirty="0">
              <a:latin typeface="Roboto Th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3422" y="5456830"/>
            <a:ext cx="3475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 Th"/>
              </a:rPr>
              <a:t>Weakness:</a:t>
            </a:r>
          </a:p>
          <a:p>
            <a:r>
              <a:rPr lang="en-US" sz="2000" dirty="0" smtClean="0">
                <a:latin typeface="Roboto Th"/>
              </a:rPr>
              <a:t>~Easily stained from dirt (soil)</a:t>
            </a:r>
          </a:p>
          <a:p>
            <a:endParaRPr lang="en-US" sz="2000" dirty="0">
              <a:latin typeface="Roboto Th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9856" y="4712597"/>
            <a:ext cx="2751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Timeline Course: After certain period of time the stain makes it not aesthetically pleasing, </a:t>
            </a:r>
            <a:r>
              <a:rPr lang="en-US" sz="2000" dirty="0">
                <a:latin typeface="Roboto Th"/>
              </a:rPr>
              <a:t>e</a:t>
            </a:r>
            <a:r>
              <a:rPr lang="en-US" sz="2000" dirty="0" smtClean="0">
                <a:latin typeface="Roboto Th"/>
              </a:rPr>
              <a:t>specially the drainage holes. </a:t>
            </a:r>
            <a:endParaRPr lang="en-MY" sz="2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71433" y="4423915"/>
            <a:ext cx="0" cy="223567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71433" y="4423915"/>
            <a:ext cx="2686567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58000" y="133181"/>
            <a:ext cx="0" cy="430406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70143" y="1681752"/>
            <a:ext cx="2156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Material </a:t>
            </a:r>
            <a:r>
              <a:rPr lang="en-US" sz="2000" dirty="0" smtClean="0">
                <a:latin typeface="Roboto Th"/>
              </a:rPr>
              <a:t>suitability: its very suitable for blocking water waves from splashing in.</a:t>
            </a:r>
          </a:p>
          <a:p>
            <a:endParaRPr lang="en-US" sz="2000" dirty="0" smtClean="0">
              <a:latin typeface="Roboto Th"/>
            </a:endParaRPr>
          </a:p>
          <a:p>
            <a:endParaRPr lang="en-MY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7497" y="204351"/>
            <a:ext cx="4444888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4</a:t>
            </a:r>
            <a:r>
              <a:rPr lang="en-US" dirty="0" smtClean="0">
                <a:latin typeface="Roboto Th"/>
              </a:rPr>
              <a:t>. Bridge Nuts &amp; Bolts</a:t>
            </a:r>
            <a:endParaRPr lang="en-MY" dirty="0">
              <a:latin typeface="Roboto Th"/>
            </a:endParaRPr>
          </a:p>
        </p:txBody>
      </p:sp>
      <p:pic>
        <p:nvPicPr>
          <p:cNvPr id="2050" name="Picture 2" descr="C:\Users\Roku\Desktop\New folder\002 - Cop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6" y="807654"/>
            <a:ext cx="1489075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ku\Desktop\New folder\002 - Copy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7" y="2391612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ku\Desktop\New folder\002 - Copy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51002"/>
            <a:ext cx="324485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ku\Desktop\New folder\002 - Copy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61" y="5086804"/>
            <a:ext cx="2025650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ku\Desktop\New folder\002 - Copy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7" y="5727460"/>
            <a:ext cx="104933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ku\Desktop\New folder\002 - Copy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60" y="4115452"/>
            <a:ext cx="313690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oku\Desktop\New folder\002 - Cop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47" y="2404531"/>
            <a:ext cx="275907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4735" y="958634"/>
            <a:ext cx="1821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Made of medium carbon steel</a:t>
            </a:r>
            <a:endParaRPr lang="en-MY" sz="2000" dirty="0">
              <a:latin typeface="Roboto 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232" y="2125279"/>
            <a:ext cx="3442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Strength:</a:t>
            </a:r>
          </a:p>
          <a:p>
            <a:r>
              <a:rPr lang="en-US" sz="2000" dirty="0">
                <a:latin typeface="Roboto Th"/>
              </a:rPr>
              <a:t>~</a:t>
            </a:r>
            <a:r>
              <a:rPr lang="en-US" sz="2000" dirty="0" smtClean="0">
                <a:latin typeface="Roboto Th"/>
              </a:rPr>
              <a:t>An alloy of iron and carbon (strength)</a:t>
            </a:r>
          </a:p>
          <a:p>
            <a:r>
              <a:rPr lang="en-US" sz="2000" dirty="0" smtClean="0">
                <a:latin typeface="Roboto Th"/>
              </a:rPr>
              <a:t>~balanced ductility</a:t>
            </a:r>
          </a:p>
          <a:p>
            <a:r>
              <a:rPr lang="en-US" sz="2000" dirty="0" smtClean="0">
                <a:latin typeface="Roboto Th"/>
              </a:rPr>
              <a:t>~good wear resistance</a:t>
            </a:r>
            <a:endParaRPr lang="en-MY" sz="2000" dirty="0">
              <a:latin typeface="Roboto 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497" y="4123575"/>
            <a:ext cx="1388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Weakness:</a:t>
            </a:r>
          </a:p>
          <a:p>
            <a:r>
              <a:rPr lang="en-US" sz="2000" dirty="0" smtClean="0">
                <a:latin typeface="Roboto Th"/>
              </a:rPr>
              <a:t>~rusts rather quickly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7760" y="4056536"/>
            <a:ext cx="1220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Medium carbon steel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648" y="5742750"/>
            <a:ext cx="121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Stainless steel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3282" y="278316"/>
            <a:ext cx="3260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Timeline Course: </a:t>
            </a:r>
            <a:r>
              <a:rPr lang="en-US" sz="2000" dirty="0">
                <a:latin typeface="Roboto Th"/>
              </a:rPr>
              <a:t>The nuts and bolts will rust and since it is a connector, it will cause the wooden railing to collapse and is dangerous.</a:t>
            </a:r>
            <a:endParaRPr lang="en-MY" sz="2000" dirty="0">
              <a:latin typeface="Roboto Th"/>
            </a:endParaRPr>
          </a:p>
          <a:p>
            <a:r>
              <a:rPr lang="en-US" sz="2000" dirty="0" smtClean="0"/>
              <a:t> </a:t>
            </a:r>
            <a:endParaRPr lang="en-MY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54486" y="5081030"/>
            <a:ext cx="4839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Material suitability: Not suitable as rust occurs after a long period of time</a:t>
            </a:r>
            <a:r>
              <a:rPr lang="en-US" sz="2000" dirty="0" smtClean="0">
                <a:latin typeface="Roboto Th"/>
              </a:rPr>
              <a:t>.</a:t>
            </a:r>
          </a:p>
          <a:p>
            <a:r>
              <a:rPr lang="en-US" sz="2000" dirty="0" smtClean="0">
                <a:latin typeface="Roboto Th"/>
              </a:rPr>
              <a:t>Material </a:t>
            </a:r>
            <a:r>
              <a:rPr lang="en-US" sz="2000" dirty="0">
                <a:latin typeface="Roboto Th"/>
              </a:rPr>
              <a:t>usability: </a:t>
            </a:r>
            <a:r>
              <a:rPr lang="en-US" sz="2000" dirty="0" smtClean="0">
                <a:latin typeface="Roboto Th"/>
              </a:rPr>
              <a:t>Better </a:t>
            </a:r>
            <a:r>
              <a:rPr lang="en-US" sz="2000" dirty="0">
                <a:latin typeface="Roboto Th"/>
              </a:rPr>
              <a:t>suited for </a:t>
            </a:r>
            <a:r>
              <a:rPr lang="en-US" sz="2000" dirty="0" smtClean="0">
                <a:latin typeface="Roboto Th"/>
              </a:rPr>
              <a:t>forging car parts.</a:t>
            </a:r>
            <a:endParaRPr lang="en-MY" sz="2000" dirty="0">
              <a:latin typeface="Roboto Th"/>
            </a:endParaRPr>
          </a:p>
          <a:p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29213" y="2940887"/>
            <a:ext cx="317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boto Th"/>
              </a:rPr>
              <a:t>Diagram depicting the joint of the nuts and blots with the wood railing earlier </a:t>
            </a:r>
            <a:endParaRPr lang="en-MY" sz="1600" dirty="0">
              <a:latin typeface="Roboto 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7497" y="204351"/>
            <a:ext cx="3720269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5</a:t>
            </a:r>
            <a:r>
              <a:rPr lang="en-US" dirty="0" smtClean="0">
                <a:latin typeface="Roboto Th"/>
              </a:rPr>
              <a:t>. Concrete tiles tiles</a:t>
            </a:r>
            <a:endParaRPr lang="en-MY" dirty="0">
              <a:latin typeface="Roboto Th"/>
            </a:endParaRPr>
          </a:p>
        </p:txBody>
      </p:sp>
      <p:pic>
        <p:nvPicPr>
          <p:cNvPr id="1026" name="Picture 2" descr="C:\Users\Roku\Desktop\New folder\003 - Copy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63" y="3186797"/>
            <a:ext cx="265906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ku\Desktop\New folder\003 - Copy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9" y="848763"/>
            <a:ext cx="1281113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ku\Desktop\New folder\003 - Copy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7" y="3657252"/>
            <a:ext cx="2122487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ku\Desktop\New folder\003 - Copy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14" y="568474"/>
            <a:ext cx="1976437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3582" y="887622"/>
            <a:ext cx="157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Made of concrete tiles</a:t>
            </a:r>
            <a:endParaRPr lang="en-MY" sz="2000" dirty="0">
              <a:latin typeface="Roboto 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467" y="2225615"/>
            <a:ext cx="4125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Strength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Provides a flat surface to step on and is extremely tough and resilient being able to withstand pressure</a:t>
            </a:r>
            <a:endParaRPr lang="en-MY" sz="2000" dirty="0">
              <a:latin typeface="Roboto Th"/>
            </a:endParaRPr>
          </a:p>
          <a:p>
            <a:endParaRPr lang="en-MY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44262" y="420375"/>
            <a:ext cx="45126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Weakness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if not properly sealed on both top and bottom, it will be susceptible to penetration by moisture. This causes the floor tile to crack</a:t>
            </a:r>
            <a:endParaRPr lang="en-MY" sz="2000" dirty="0">
              <a:latin typeface="Roboto Th"/>
            </a:endParaRPr>
          </a:p>
          <a:p>
            <a:endParaRPr lang="en-MY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23758" y="2085617"/>
            <a:ext cx="6072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Timeline Course : because the tiles are surrounded by grass and is exposed to rain, it will crack over a period of time. The grass will also grow through the cracks.</a:t>
            </a:r>
            <a:endParaRPr lang="en-MY" sz="2000" dirty="0">
              <a:latin typeface="Roboto 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796" y="4692770"/>
            <a:ext cx="8127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Suitability of Material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as a step it’s a good choice of material but the location for it is not suitable</a:t>
            </a:r>
            <a:endParaRPr lang="en-MY" sz="2000" dirty="0">
              <a:latin typeface="Roboto Th"/>
            </a:endParaRPr>
          </a:p>
          <a:p>
            <a:r>
              <a:rPr lang="en-US" sz="2000" dirty="0">
                <a:latin typeface="Roboto Th"/>
              </a:rPr>
              <a:t> </a:t>
            </a:r>
            <a:endParaRPr lang="en-MY" sz="2000" dirty="0">
              <a:latin typeface="Roboto Th"/>
            </a:endParaRPr>
          </a:p>
          <a:p>
            <a:r>
              <a:rPr lang="en-US" sz="2000" dirty="0">
                <a:latin typeface="Roboto Th"/>
              </a:rPr>
              <a:t>Usability of Material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the concrete tiles are better suited for building construction and though it has good aesthetic value, the tile will not last very long.</a:t>
            </a:r>
            <a:endParaRPr lang="en-MY" sz="2000" dirty="0">
              <a:latin typeface="Roboto Th"/>
            </a:endParaRPr>
          </a:p>
          <a:p>
            <a:endParaRPr lang="en-MY" sz="2000" dirty="0"/>
          </a:p>
        </p:txBody>
      </p:sp>
      <p:pic>
        <p:nvPicPr>
          <p:cNvPr id="4098" name="Picture 2" descr="C:\Users\Roku\Desktop\FRASERHILL\New folder\005 - Copy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95" y="837553"/>
            <a:ext cx="1564599" cy="13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7497" y="204351"/>
            <a:ext cx="3142299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6</a:t>
            </a:r>
            <a:r>
              <a:rPr lang="en-US" dirty="0" smtClean="0">
                <a:latin typeface="Roboto Th"/>
              </a:rPr>
              <a:t>. Ceramic tiles</a:t>
            </a:r>
            <a:endParaRPr lang="en-MY" dirty="0">
              <a:latin typeface="Roboto Th"/>
            </a:endParaRPr>
          </a:p>
        </p:txBody>
      </p:sp>
      <p:pic>
        <p:nvPicPr>
          <p:cNvPr id="1026" name="Picture 2" descr="C:\Users\Roku\Desktop\New folder\003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9" y="2031258"/>
            <a:ext cx="229870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ku\Desktop\New folder\003 - Copy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5" y="757238"/>
            <a:ext cx="18065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ku\Desktop\New folder\003 - Copy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14" y="370599"/>
            <a:ext cx="20383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ku\Desktop\New folder\003 - Copy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" y="2849008"/>
            <a:ext cx="79375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ku\Desktop\New folder\003 - Copy (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55" y="5613839"/>
            <a:ext cx="1123950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9695" y="757238"/>
            <a:ext cx="4873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Strength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Very durable and also easy to clean as it doesn’t harbor germs. It is easily installed and has low-cost value</a:t>
            </a:r>
            <a:endParaRPr lang="en-MY" sz="2000" dirty="0">
              <a:latin typeface="Roboto Th"/>
            </a:endParaRPr>
          </a:p>
          <a:p>
            <a:endParaRPr lang="en-MY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56582" y="2849008"/>
            <a:ext cx="58918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 pitchFamily="2" charset="0"/>
                <a:ea typeface="Roboto Th" pitchFamily="2" charset="0"/>
              </a:rPr>
              <a:t>Weakness : </a:t>
            </a:r>
            <a:r>
              <a:rPr lang="en-US" sz="2000" dirty="0">
                <a:latin typeface="Roboto Th" pitchFamily="2" charset="0"/>
                <a:ea typeface="Roboto Th" pitchFamily="2" charset="0"/>
              </a:rPr>
              <a:t>the tiles are vulnerable to breakage and also can be very slippery when surface is wet</a:t>
            </a:r>
            <a:endParaRPr lang="en-MY" sz="2000" dirty="0">
              <a:latin typeface="Roboto Th" pitchFamily="2" charset="0"/>
              <a:ea typeface="Roboto Th" pitchFamily="2" charset="0"/>
            </a:endParaRPr>
          </a:p>
          <a:p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291235" y="4350553"/>
            <a:ext cx="6445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/>
              </a:rPr>
              <a:t>Timeline Course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Ceramic tiles have a long-lasting span of usage which lasts for 10-20 years and if broken, can be easily replaced. As the ceramic is placed at the building and is not close to the river, it can be maintained properly.</a:t>
            </a:r>
            <a:endParaRPr lang="en-MY" sz="2000" dirty="0">
              <a:latin typeface="Roboto Th"/>
            </a:endParaRPr>
          </a:p>
          <a:p>
            <a:endParaRPr lang="en-MY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02330" y="4239901"/>
            <a:ext cx="5089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Th" pitchFamily="2" charset="0"/>
                <a:ea typeface="Roboto Th" pitchFamily="2" charset="0"/>
              </a:rPr>
              <a:t>Suitability of Material </a:t>
            </a:r>
            <a:r>
              <a:rPr lang="en-US" sz="2000" dirty="0" smtClean="0">
                <a:latin typeface="Roboto Th" pitchFamily="2" charset="0"/>
                <a:ea typeface="Roboto Th" pitchFamily="2" charset="0"/>
              </a:rPr>
              <a:t>: </a:t>
            </a:r>
            <a:r>
              <a:rPr lang="en-US" sz="2000" dirty="0">
                <a:latin typeface="Roboto Th" pitchFamily="2" charset="0"/>
                <a:ea typeface="Roboto Th" pitchFamily="2" charset="0"/>
              </a:rPr>
              <a:t>A good selection of tile for the buildings over there as it is pretty much away from any harm</a:t>
            </a:r>
            <a:endParaRPr lang="en-MY" sz="2000" dirty="0">
              <a:latin typeface="Roboto Th" pitchFamily="2" charset="0"/>
              <a:ea typeface="Roboto Th" pitchFamily="2" charset="0"/>
            </a:endParaRPr>
          </a:p>
          <a:p>
            <a:r>
              <a:rPr lang="en-US" sz="2000" dirty="0">
                <a:latin typeface="Roboto Th" pitchFamily="2" charset="0"/>
                <a:ea typeface="Roboto Th" pitchFamily="2" charset="0"/>
              </a:rPr>
              <a:t> </a:t>
            </a:r>
            <a:endParaRPr lang="en-MY" sz="2000" dirty="0">
              <a:latin typeface="Roboto Th" pitchFamily="2" charset="0"/>
              <a:ea typeface="Roboto Th" pitchFamily="2" charset="0"/>
            </a:endParaRPr>
          </a:p>
          <a:p>
            <a:r>
              <a:rPr lang="en-US" sz="2000" dirty="0">
                <a:latin typeface="Roboto Th" pitchFamily="2" charset="0"/>
                <a:ea typeface="Roboto Th" pitchFamily="2" charset="0"/>
              </a:rPr>
              <a:t>Usability of Material </a:t>
            </a:r>
            <a:r>
              <a:rPr lang="en-US" sz="2000" dirty="0" smtClean="0">
                <a:latin typeface="Roboto Th" pitchFamily="2" charset="0"/>
                <a:ea typeface="Roboto Th" pitchFamily="2" charset="0"/>
              </a:rPr>
              <a:t>: </a:t>
            </a:r>
            <a:r>
              <a:rPr lang="en-US" sz="2000" dirty="0">
                <a:latin typeface="Roboto Th" pitchFamily="2" charset="0"/>
                <a:ea typeface="Roboto Th" pitchFamily="2" charset="0"/>
              </a:rPr>
              <a:t>the ceramic tiles are suited best for flooring material and has been used efficiently at the site</a:t>
            </a:r>
            <a:endParaRPr lang="en-MY" sz="2000" dirty="0">
              <a:latin typeface="Roboto Th" pitchFamily="2" charset="0"/>
              <a:ea typeface="Roboto Th" pitchFamily="2" charset="0"/>
            </a:endParaRPr>
          </a:p>
          <a:p>
            <a:endParaRPr lang="en-MY" dirty="0"/>
          </a:p>
        </p:txBody>
      </p:sp>
      <p:sp>
        <p:nvSpPr>
          <p:cNvPr id="13" name="TextBox 12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8381" y="137888"/>
            <a:ext cx="5247145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oboto Th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Roboto Th"/>
              </a:rPr>
              <a:t>. Concrete and stone </a:t>
            </a:r>
            <a:r>
              <a:rPr lang="en-US" sz="2800" dirty="0" smtClean="0">
                <a:solidFill>
                  <a:schemeClr val="bg1"/>
                </a:solidFill>
                <a:latin typeface="Roboto Th"/>
              </a:rPr>
              <a:t>pillars</a:t>
            </a:r>
            <a:endParaRPr lang="en-MY" sz="2800" dirty="0">
              <a:solidFill>
                <a:schemeClr val="bg1"/>
              </a:solidFill>
              <a:latin typeface="Roboto Th"/>
            </a:endParaRPr>
          </a:p>
        </p:txBody>
      </p:sp>
      <p:pic>
        <p:nvPicPr>
          <p:cNvPr id="2050" name="Picture 2" descr="C:\Users\Roku\Desktop\New folder\004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29" y="838200"/>
            <a:ext cx="141605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ku\Desktop\New folder\004 - Copy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2" y="839558"/>
            <a:ext cx="1409700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ku\Desktop\New folder\004 - Copy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91" y="2478991"/>
            <a:ext cx="135413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ku\Desktop\New folder\004 - Copy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2" y="5453197"/>
            <a:ext cx="1385887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ku\Desktop\New folder\004 - Copy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04" y="5099185"/>
            <a:ext cx="1306513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ku\Desktop\New folder\004 - Copy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30" y="5361914"/>
            <a:ext cx="915987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oku\Desktop\New folder\004 - Copy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56" y="3735497"/>
            <a:ext cx="1074737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497" y="2662237"/>
            <a:ext cx="325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Strength :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Eco-friendly </a:t>
            </a:r>
            <a:r>
              <a:rPr lang="en-US" sz="2000" dirty="0">
                <a:solidFill>
                  <a:schemeClr val="bg1"/>
                </a:solidFill>
                <a:latin typeface="Roboto Th"/>
              </a:rPr>
              <a:t>and a practical </a:t>
            </a:r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option. Extremely </a:t>
            </a:r>
            <a:r>
              <a:rPr lang="en-US" sz="2000" dirty="0">
                <a:solidFill>
                  <a:schemeClr val="bg1"/>
                </a:solidFill>
                <a:latin typeface="Roboto Th"/>
              </a:rPr>
              <a:t>reliable for their strength and is commonly used</a:t>
            </a:r>
            <a:r>
              <a:rPr lang="en-US" sz="2000" dirty="0" smtClean="0">
                <a:solidFill>
                  <a:schemeClr val="bg1"/>
                </a:solidFill>
                <a:latin typeface="Roboto Th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Roboto Th"/>
              </a:rPr>
              <a:t>Capable of withstanding oncoming wind and water-resistance</a:t>
            </a:r>
            <a:endParaRPr lang="en-MY" sz="2000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0354" y="569936"/>
            <a:ext cx="6573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 pitchFamily="2" charset="0"/>
                <a:ea typeface="Roboto Th" pitchFamily="2" charset="0"/>
              </a:rPr>
              <a:t>Weakness (Concrete) </a:t>
            </a:r>
            <a:r>
              <a:rPr lang="en-US" sz="2000" dirty="0">
                <a:latin typeface="Roboto Th" pitchFamily="2" charset="0"/>
                <a:ea typeface="Roboto Th" pitchFamily="2" charset="0"/>
              </a:rPr>
              <a:t>:</a:t>
            </a:r>
            <a:r>
              <a:rPr lang="en-US" sz="20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US" sz="2000" dirty="0">
                <a:latin typeface="Roboto Th" pitchFamily="2" charset="0"/>
                <a:ea typeface="Roboto Th" pitchFamily="2" charset="0"/>
              </a:rPr>
              <a:t>the area it is built upon must have the plantation around it removed before it can be built. However, after construction, plants can be planted again</a:t>
            </a:r>
            <a:r>
              <a:rPr lang="en-US" sz="2000" dirty="0" smtClean="0">
                <a:latin typeface="Roboto Th" pitchFamily="2" charset="0"/>
                <a:ea typeface="Roboto Th" pitchFamily="2" charset="0"/>
              </a:rPr>
              <a:t>.</a:t>
            </a:r>
          </a:p>
          <a:p>
            <a:r>
              <a:rPr lang="en-US" sz="2000" dirty="0" smtClean="0">
                <a:latin typeface="Roboto Th" pitchFamily="2" charset="0"/>
                <a:ea typeface="Roboto Th" pitchFamily="2" charset="0"/>
              </a:rPr>
              <a:t>Weakness (Stone) </a:t>
            </a:r>
            <a:r>
              <a:rPr lang="en-US" sz="2000" dirty="0">
                <a:latin typeface="Roboto Th" pitchFamily="2" charset="0"/>
                <a:ea typeface="Roboto Th" pitchFamily="2" charset="0"/>
              </a:rPr>
              <a:t>:</a:t>
            </a:r>
            <a:r>
              <a:rPr lang="en-US" sz="20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US" sz="2000" dirty="0">
                <a:latin typeface="Roboto Th" pitchFamily="2" charset="0"/>
                <a:ea typeface="Roboto Th" pitchFamily="2" charset="0"/>
              </a:rPr>
              <a:t>the design has stone edges pointing out and can prove to be dangerous.</a:t>
            </a:r>
            <a:endParaRPr lang="en-MY" sz="2000" dirty="0">
              <a:latin typeface="Roboto Th" pitchFamily="2" charset="0"/>
              <a:ea typeface="Roboto Th" pitchFamily="2" charset="0"/>
            </a:endParaRPr>
          </a:p>
          <a:p>
            <a:endParaRPr lang="en-MY" sz="2000" dirty="0">
              <a:latin typeface="Roboto Th" pitchFamily="2" charset="0"/>
              <a:ea typeface="Roboto Th" pitchFamily="2" charset="0"/>
            </a:endParaRPr>
          </a:p>
          <a:p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546783" y="2691391"/>
            <a:ext cx="4012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 Th"/>
              </a:rPr>
              <a:t>Timeline Course </a:t>
            </a:r>
            <a:r>
              <a:rPr lang="en-US" sz="2000" dirty="0" smtClean="0">
                <a:latin typeface="Roboto Th"/>
              </a:rPr>
              <a:t>: Both </a:t>
            </a:r>
            <a:r>
              <a:rPr lang="en-US" sz="2000" dirty="0">
                <a:latin typeface="Roboto Th"/>
              </a:rPr>
              <a:t>pillars are extremely tough and durable making it able to stand firm for a very long </a:t>
            </a:r>
            <a:r>
              <a:rPr lang="en-US" sz="2000" dirty="0" smtClean="0">
                <a:latin typeface="Roboto Th"/>
              </a:rPr>
              <a:t>time.</a:t>
            </a:r>
            <a:endParaRPr lang="en-MY" sz="2000" dirty="0">
              <a:effectLst/>
              <a:latin typeface="Roboto 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5527" y="4695375"/>
            <a:ext cx="65181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 Th"/>
              </a:rPr>
              <a:t>Suitability of Material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A good choice of material for a hut for recreational </a:t>
            </a:r>
            <a:r>
              <a:rPr lang="en-US" sz="2000" dirty="0" smtClean="0">
                <a:latin typeface="Roboto Th"/>
              </a:rPr>
              <a:t>purposes as it has good strength</a:t>
            </a:r>
            <a:endParaRPr lang="en-MY" sz="2000" dirty="0">
              <a:latin typeface="Roboto Th"/>
            </a:endParaRPr>
          </a:p>
          <a:p>
            <a:r>
              <a:rPr lang="en-US" sz="2000" dirty="0">
                <a:latin typeface="Roboto Th"/>
              </a:rPr>
              <a:t> </a:t>
            </a:r>
            <a:endParaRPr lang="en-MY" sz="2000" dirty="0">
              <a:latin typeface="Roboto Th"/>
            </a:endParaRPr>
          </a:p>
          <a:p>
            <a:r>
              <a:rPr lang="en-US" sz="2000" dirty="0">
                <a:latin typeface="Roboto Th"/>
              </a:rPr>
              <a:t>Usability of Material </a:t>
            </a:r>
            <a:r>
              <a:rPr lang="en-US" sz="2000" dirty="0" smtClean="0">
                <a:latin typeface="Roboto Th"/>
              </a:rPr>
              <a:t>: </a:t>
            </a:r>
            <a:r>
              <a:rPr lang="en-US" sz="2000" dirty="0">
                <a:latin typeface="Roboto Th"/>
              </a:rPr>
              <a:t>Common choice of pillars and is also used worldwide due to its low </a:t>
            </a:r>
            <a:r>
              <a:rPr lang="en-US" sz="2000" dirty="0" smtClean="0">
                <a:latin typeface="Roboto Th"/>
              </a:rPr>
              <a:t>cost and aesthetic values</a:t>
            </a:r>
            <a:endParaRPr lang="en-MY" sz="2000" dirty="0">
              <a:effectLst/>
              <a:latin typeface="Roboto Th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2900" y="6550221"/>
            <a:ext cx="554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smtClean="0">
                <a:latin typeface="Roboto Th" pitchFamily="2" charset="0"/>
                <a:ea typeface="Roboto Th" pitchFamily="2" charset="0"/>
              </a:rPr>
              <a:t>By: Adrian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Seow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,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Pua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Zhi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Qin, Tang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Kar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Jun, El </a:t>
            </a:r>
            <a:r>
              <a:rPr lang="en-MY" sz="1400" dirty="0" err="1" smtClean="0">
                <a:latin typeface="Roboto Th" pitchFamily="2" charset="0"/>
                <a:ea typeface="Roboto Th" pitchFamily="2" charset="0"/>
              </a:rPr>
              <a:t>Munzir</a:t>
            </a:r>
            <a:r>
              <a:rPr lang="en-MY" sz="1400" dirty="0" smtClean="0">
                <a:latin typeface="Roboto Th" pitchFamily="2" charset="0"/>
                <a:ea typeface="Roboto Th" pitchFamily="2" charset="0"/>
              </a:rPr>
              <a:t> Osama Hassan</a:t>
            </a:r>
            <a:r>
              <a:rPr lang="en-MY" sz="1400" dirty="0" smtClean="0"/>
              <a:t> </a:t>
            </a:r>
            <a:endParaRPr lang="en-MY" sz="1400" dirty="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41068" y="87763"/>
            <a:ext cx="5247145" cy="432048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 Th"/>
              </a:rPr>
              <a:t>7</a:t>
            </a:r>
            <a:r>
              <a:rPr lang="en-US" dirty="0" smtClean="0">
                <a:latin typeface="Roboto Th"/>
              </a:rPr>
              <a:t>. Concrete and stone </a:t>
            </a:r>
            <a:r>
              <a:rPr lang="en-US" sz="2800" dirty="0" smtClean="0">
                <a:latin typeface="Roboto Th"/>
              </a:rPr>
              <a:t>pillars</a:t>
            </a:r>
            <a:endParaRPr lang="en-MY" sz="2800" dirty="0">
              <a:latin typeface="Roboto Th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048" y="2612112"/>
            <a:ext cx="325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Th"/>
              </a:rPr>
              <a:t>Strength :</a:t>
            </a:r>
          </a:p>
          <a:p>
            <a:pPr algn="just"/>
            <a:r>
              <a:rPr lang="en-US" sz="2000" dirty="0" smtClean="0">
                <a:latin typeface="Roboto Th"/>
              </a:rPr>
              <a:t>Eco-friendly </a:t>
            </a:r>
            <a:r>
              <a:rPr lang="en-US" sz="2000" dirty="0">
                <a:latin typeface="Roboto Th"/>
              </a:rPr>
              <a:t>and a practical </a:t>
            </a:r>
            <a:r>
              <a:rPr lang="en-US" sz="2000" dirty="0" smtClean="0">
                <a:latin typeface="Roboto Th"/>
              </a:rPr>
              <a:t>option. Extremely </a:t>
            </a:r>
            <a:r>
              <a:rPr lang="en-US" sz="2000" dirty="0">
                <a:latin typeface="Roboto Th"/>
              </a:rPr>
              <a:t>reliable for their strength and is commonly used</a:t>
            </a:r>
            <a:r>
              <a:rPr lang="en-US" sz="2000" dirty="0" smtClean="0">
                <a:latin typeface="Roboto Th"/>
              </a:rPr>
              <a:t>. </a:t>
            </a:r>
            <a:r>
              <a:rPr lang="en-US" sz="2000" dirty="0">
                <a:latin typeface="Roboto Th"/>
              </a:rPr>
              <a:t>Capable of withstanding oncoming wind and water-resistance</a:t>
            </a:r>
            <a:endParaRPr lang="en-MY" sz="2000" dirty="0">
              <a:latin typeface="Roboto Th"/>
            </a:endParaRPr>
          </a:p>
        </p:txBody>
      </p:sp>
    </p:spTree>
    <p:extLst>
      <p:ext uri="{BB962C8B-B14F-4D97-AF65-F5344CB8AC3E}">
        <p14:creationId xmlns:p14="http://schemas.microsoft.com/office/powerpoint/2010/main" val="12257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567</TotalTime>
  <Words>1479</Words>
  <Application>Microsoft Office PowerPoint</Application>
  <PresentationFormat>Custom</PresentationFormat>
  <Paragraphs>160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Hor</dc:creator>
  <cp:lastModifiedBy>Roku</cp:lastModifiedBy>
  <cp:revision>60</cp:revision>
  <dcterms:created xsi:type="dcterms:W3CDTF">2014-09-25T06:01:19Z</dcterms:created>
  <dcterms:modified xsi:type="dcterms:W3CDTF">2014-09-29T16:15:25Z</dcterms:modified>
</cp:coreProperties>
</file>